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5"/>
  </p:notesMasterIdLst>
  <p:sldIdLst>
    <p:sldId id="256" r:id="rId2"/>
    <p:sldId id="439" r:id="rId3"/>
    <p:sldId id="374" r:id="rId4"/>
    <p:sldId id="389" r:id="rId5"/>
    <p:sldId id="372" r:id="rId6"/>
    <p:sldId id="390" r:id="rId7"/>
    <p:sldId id="391" r:id="rId8"/>
    <p:sldId id="375" r:id="rId9"/>
    <p:sldId id="398" r:id="rId10"/>
    <p:sldId id="397" r:id="rId11"/>
    <p:sldId id="394" r:id="rId12"/>
    <p:sldId id="393" r:id="rId13"/>
    <p:sldId id="399" r:id="rId14"/>
    <p:sldId id="400" r:id="rId15"/>
    <p:sldId id="436" r:id="rId16"/>
    <p:sldId id="401" r:id="rId17"/>
    <p:sldId id="402" r:id="rId18"/>
    <p:sldId id="437" r:id="rId19"/>
    <p:sldId id="376" r:id="rId20"/>
    <p:sldId id="420" r:id="rId21"/>
    <p:sldId id="407" r:id="rId22"/>
    <p:sldId id="408" r:id="rId23"/>
    <p:sldId id="409" r:id="rId24"/>
    <p:sldId id="410" r:id="rId25"/>
    <p:sldId id="422" r:id="rId26"/>
    <p:sldId id="412" r:id="rId27"/>
    <p:sldId id="344" r:id="rId28"/>
    <p:sldId id="438" r:id="rId29"/>
    <p:sldId id="434" r:id="rId30"/>
    <p:sldId id="385" r:id="rId31"/>
    <p:sldId id="384" r:id="rId32"/>
    <p:sldId id="383" r:id="rId33"/>
    <p:sldId id="431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34D4"/>
    <a:srgbClr val="26F216"/>
    <a:srgbClr val="F5C1F1"/>
    <a:srgbClr val="67F65C"/>
    <a:srgbClr val="FFFF99"/>
    <a:srgbClr val="ABE9FF"/>
    <a:srgbClr val="C9F1FF"/>
    <a:srgbClr val="0088B8"/>
    <a:srgbClr val="8FE2FF"/>
    <a:srgbClr val="FB97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724" autoAdjust="0"/>
    <p:restoredTop sz="95401" autoAdjust="0"/>
  </p:normalViewPr>
  <p:slideViewPr>
    <p:cSldViewPr snapToGrid="0">
      <p:cViewPr varScale="1">
        <p:scale>
          <a:sx n="72" d="100"/>
          <a:sy n="72" d="100"/>
        </p:scale>
        <p:origin x="324" y="60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C0D9B-DA35-46D1-B24E-0F00EF64C28D}" type="datetimeFigureOut">
              <a:rPr lang="cs-CZ" smtClean="0"/>
              <a:t>12.9.2019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BF941C-2CDC-4D6E-A001-F2A6E4BCC8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8411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mnoho různých oborů, ale podobné postupy, principy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F941C-2CDC-4D6E-A001-F2A6E4BCC89B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1371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lze přeskočit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F941C-2CDC-4D6E-A001-F2A6E4BCC89B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0457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lze přeskočit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F941C-2CDC-4D6E-A001-F2A6E4BCC89B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9993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lze použít i jiné zobrazení – množiny – skupiny hierarchicky vnořené do sebe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F941C-2CDC-4D6E-A001-F2A6E4BCC89B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491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9EC10-DFE2-433B-9CC2-0401A7E9E6E6}" type="datetime1">
              <a:rPr lang="cs-CZ" smtClean="0"/>
              <a:t>12.9.2019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0108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8C32-51C5-4161-AD42-70DC4741FE39}" type="datetime1">
              <a:rPr lang="cs-CZ" smtClean="0"/>
              <a:t>12.9.2019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6288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2AB46-EA3F-4391-A827-8ABDA6F706FB}" type="datetime1">
              <a:rPr lang="cs-CZ" smtClean="0"/>
              <a:t>12.9.2019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306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2D694-A599-462E-A1DC-B5155F18D4E3}" type="datetime1">
              <a:rPr lang="cs-CZ" smtClean="0"/>
              <a:t>12.9.2019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3750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D27D1-1BD1-4DB9-9569-AA5CD4B6FFD1}" type="datetime1">
              <a:rPr lang="cs-CZ" smtClean="0"/>
              <a:t>12.9.2019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4290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3D6EB-44D4-4AEC-8890-36CE4D64DDBE}" type="datetime1">
              <a:rPr lang="cs-CZ" smtClean="0"/>
              <a:t>12.9.2019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6496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9B7A-47FA-44A8-9F6E-4DE5C7A6EB7C}" type="datetime1">
              <a:rPr lang="cs-CZ" smtClean="0"/>
              <a:t>12.9.2019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0956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C30A-8311-4400-BBA7-28DEB9ADB431}" type="datetime1">
              <a:rPr lang="cs-CZ" smtClean="0"/>
              <a:t>12.9.2019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145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F3E7F-4409-43C8-BEE6-61FD2C42BCDF}" type="datetime1">
              <a:rPr lang="cs-CZ" smtClean="0"/>
              <a:t>12.9.2019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9230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5695C-1B95-4404-B4E1-0BA812B34AB5}" type="datetime1">
              <a:rPr lang="cs-CZ" smtClean="0"/>
              <a:t>12.9.2019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1976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14D75-8F84-4436-AD81-B676AAA8F8D2}" type="datetime1">
              <a:rPr lang="cs-CZ" smtClean="0"/>
              <a:t>12.9.2019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5410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17A97-50F0-4C19-A4A3-B415680B9815}" type="datetime1">
              <a:rPr lang="cs-CZ" smtClean="0"/>
              <a:t>12.9.2019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8553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7" Type="http://schemas.openxmlformats.org/officeDocument/2006/relationships/image" Target="../media/image3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sv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svg"/><Relationship Id="rId20" Type="http://schemas.openxmlformats.org/officeDocument/2006/relationships/image" Target="../media/image18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svg"/><Relationship Id="rId19" Type="http://schemas.openxmlformats.org/officeDocument/2006/relationships/image" Target="../media/image17.pn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Relationship Id="rId22" Type="http://schemas.openxmlformats.org/officeDocument/2006/relationships/image" Target="../media/image20.sv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/index.php?curid=6870" TargetMode="External"/><Relationship Id="rId13" Type="http://schemas.openxmlformats.org/officeDocument/2006/relationships/hyperlink" Target="https://commons.wikimedia.org/w/index.php?curid=116178" TargetMode="External"/><Relationship Id="rId3" Type="http://schemas.openxmlformats.org/officeDocument/2006/relationships/hyperlink" Target="https://commons.wikimedia.org/wiki/File:Pseudogene_illustration.pdf" TargetMode="External"/><Relationship Id="rId7" Type="http://schemas.openxmlformats.org/officeDocument/2006/relationships/hyperlink" Target="https://commons.wikimedia.org/w/index.php?curid=11244419" TargetMode="External"/><Relationship Id="rId12" Type="http://schemas.openxmlformats.org/officeDocument/2006/relationships/hyperlink" Target="https://commons.wikimedia.org/w/index.php?curid=817868" TargetMode="External"/><Relationship Id="rId17" Type="http://schemas.openxmlformats.org/officeDocument/2006/relationships/hyperlink" Target="https://commons.wikimedia.org/w/index.php?curid=4560335" TargetMode="External"/><Relationship Id="rId2" Type="http://schemas.openxmlformats.org/officeDocument/2006/relationships/hyperlink" Target="https://commons.wikimedia.org/w/index.php?curid=212144" TargetMode="External"/><Relationship Id="rId16" Type="http://schemas.openxmlformats.org/officeDocument/2006/relationships/hyperlink" Target="https://commons.wikimedia.org/w/index.php?curid=100362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mmons.wikimedia.org/w/index.php?curid=3286658" TargetMode="External"/><Relationship Id="rId11" Type="http://schemas.openxmlformats.org/officeDocument/2006/relationships/hyperlink" Target="https://commons.wikimedia.org/w/index.php?curid=11669424" TargetMode="External"/><Relationship Id="rId5" Type="http://schemas.openxmlformats.org/officeDocument/2006/relationships/hyperlink" Target="https://commons.wikimedia.org/w/index.php?curid=41112234" TargetMode="External"/><Relationship Id="rId15" Type="http://schemas.openxmlformats.org/officeDocument/2006/relationships/hyperlink" Target="https://commons.wikimedia.org/w/index.php?curid=240242" TargetMode="External"/><Relationship Id="rId10" Type="http://schemas.openxmlformats.org/officeDocument/2006/relationships/hyperlink" Target="https://commons.wikimedia.org/w/index.php?curid=52935964" TargetMode="External"/><Relationship Id="rId4" Type="http://schemas.openxmlformats.org/officeDocument/2006/relationships/hyperlink" Target="https://commons.wikimedia.org/w/index.php?curid=1718125" TargetMode="External"/><Relationship Id="rId9" Type="http://schemas.openxmlformats.org/officeDocument/2006/relationships/hyperlink" Target="https://commons.wikimedia.org/w/index.php?curid=4522011" TargetMode="External"/><Relationship Id="rId14" Type="http://schemas.openxmlformats.org/officeDocument/2006/relationships/hyperlink" Target="https://commons.wikimedia.org/w/index.php?curid=1941018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AD9C68C4-6EB4-4F9C-8AB2-0A4850B2FB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800" b="1" dirty="0"/>
              <a:t>Třetí část výukového bloku: </a:t>
            </a:r>
            <a:br>
              <a:rPr lang="cs-CZ" sz="4800" b="1" dirty="0"/>
            </a:br>
            <a:r>
              <a:rPr lang="cs-CZ" sz="4800" b="1" dirty="0"/>
              <a:t>význam různých znaků pro rekonstrukci evoluce</a:t>
            </a:r>
            <a:endParaRPr lang="cs-CZ" sz="4800" dirty="0"/>
          </a:p>
        </p:txBody>
      </p:sp>
      <p:sp>
        <p:nvSpPr>
          <p:cNvPr id="8" name="Podnadpis 7">
            <a:extLst>
              <a:ext uri="{FF2B5EF4-FFF2-40B4-BE49-F238E27FC236}">
                <a16:creationId xmlns:a16="http://schemas.microsoft.com/office/drawing/2014/main" id="{D9CC41F4-3148-40C5-81F2-5AEDA51E64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7424" y="3588727"/>
            <a:ext cx="5974080" cy="2270652"/>
          </a:xfrm>
        </p:spPr>
        <p:txBody>
          <a:bodyPr>
            <a:normAutofit/>
          </a:bodyPr>
          <a:lstStyle/>
          <a:p>
            <a:r>
              <a:rPr lang="cs-CZ" dirty="0"/>
              <a:t>KLASIFIKACE A EVOLUCE ROSTLIN (ROZHODOVÁNÍ PODLE VNĚJŠÍHO VZHLEDU/GENETICKÉ INFORMACE)</a:t>
            </a:r>
          </a:p>
          <a:p>
            <a:r>
              <a:rPr lang="cs-CZ" dirty="0"/>
              <a:t>prezentace k třetí hodině</a:t>
            </a:r>
          </a:p>
          <a:p>
            <a:endParaRPr lang="cs-CZ" dirty="0"/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F60BBE73-71E8-4E0C-9CF6-11564D2F7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7504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Obdélník 56">
            <a:extLst>
              <a:ext uri="{FF2B5EF4-FFF2-40B4-BE49-F238E27FC236}">
                <a16:creationId xmlns:a16="http://schemas.microsoft.com/office/drawing/2014/main" id="{34CE63BD-855A-4EDF-9D78-1CF1AB2DC27A}"/>
              </a:ext>
            </a:extLst>
          </p:cNvPr>
          <p:cNvSpPr/>
          <p:nvPr/>
        </p:nvSpPr>
        <p:spPr>
          <a:xfrm>
            <a:off x="3188125" y="6308934"/>
            <a:ext cx="2767749" cy="44354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hlavní skupiny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0E247131-430D-45C8-857D-321C8400B344}"/>
              </a:ext>
            </a:extLst>
          </p:cNvPr>
          <p:cNvSpPr/>
          <p:nvPr/>
        </p:nvSpPr>
        <p:spPr>
          <a:xfrm>
            <a:off x="794725" y="3536950"/>
            <a:ext cx="1510910" cy="6011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nahosemenné</a:t>
            </a: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25CE084F-C541-4737-B94C-DA5DB1DC30E1}"/>
              </a:ext>
            </a:extLst>
          </p:cNvPr>
          <p:cNvSpPr/>
          <p:nvPr/>
        </p:nvSpPr>
        <p:spPr>
          <a:xfrm>
            <a:off x="5327455" y="520544"/>
            <a:ext cx="1510910" cy="601152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kapraďorosty</a:t>
            </a:r>
          </a:p>
        </p:txBody>
      </p:sp>
      <p:sp>
        <p:nvSpPr>
          <p:cNvPr id="24" name="Obdélník 23">
            <a:extLst>
              <a:ext uri="{FF2B5EF4-FFF2-40B4-BE49-F238E27FC236}">
                <a16:creationId xmlns:a16="http://schemas.microsoft.com/office/drawing/2014/main" id="{5A83EEC3-589F-465E-9434-1B86E1309665}"/>
              </a:ext>
            </a:extLst>
          </p:cNvPr>
          <p:cNvSpPr/>
          <p:nvPr/>
        </p:nvSpPr>
        <p:spPr>
          <a:xfrm>
            <a:off x="2305635" y="520544"/>
            <a:ext cx="1510910" cy="6011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mechorosty</a:t>
            </a:r>
          </a:p>
        </p:txBody>
      </p:sp>
      <p:sp>
        <p:nvSpPr>
          <p:cNvPr id="27" name="Obdélník 26">
            <a:extLst>
              <a:ext uri="{FF2B5EF4-FFF2-40B4-BE49-F238E27FC236}">
                <a16:creationId xmlns:a16="http://schemas.microsoft.com/office/drawing/2014/main" id="{09F8B13A-1DA6-472E-AAA9-EADE7074877F}"/>
              </a:ext>
            </a:extLst>
          </p:cNvPr>
          <p:cNvSpPr/>
          <p:nvPr/>
        </p:nvSpPr>
        <p:spPr>
          <a:xfrm>
            <a:off x="3816545" y="3540416"/>
            <a:ext cx="1510910" cy="6011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dvouděložné</a:t>
            </a:r>
          </a:p>
        </p:txBody>
      </p:sp>
      <p:sp>
        <p:nvSpPr>
          <p:cNvPr id="29" name="Obdélník 28">
            <a:extLst>
              <a:ext uri="{FF2B5EF4-FFF2-40B4-BE49-F238E27FC236}">
                <a16:creationId xmlns:a16="http://schemas.microsoft.com/office/drawing/2014/main" id="{939EE261-67F5-48CA-A51A-B019FB2B3B21}"/>
              </a:ext>
            </a:extLst>
          </p:cNvPr>
          <p:cNvSpPr/>
          <p:nvPr/>
        </p:nvSpPr>
        <p:spPr>
          <a:xfrm>
            <a:off x="6838365" y="3536950"/>
            <a:ext cx="1510910" cy="6011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jednoděložné</a:t>
            </a:r>
          </a:p>
        </p:txBody>
      </p:sp>
      <p:sp>
        <p:nvSpPr>
          <p:cNvPr id="33" name="Obdélník 32">
            <a:extLst>
              <a:ext uri="{FF2B5EF4-FFF2-40B4-BE49-F238E27FC236}">
                <a16:creationId xmlns:a16="http://schemas.microsoft.com/office/drawing/2014/main" id="{AEB63D6E-5BC2-4EB9-9116-FD4BC385DD90}"/>
              </a:ext>
            </a:extLst>
          </p:cNvPr>
          <p:cNvSpPr/>
          <p:nvPr/>
        </p:nvSpPr>
        <p:spPr>
          <a:xfrm>
            <a:off x="2212407" y="1308953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bělomech sivý</a:t>
            </a:r>
          </a:p>
        </p:txBody>
      </p:sp>
      <p:sp>
        <p:nvSpPr>
          <p:cNvPr id="36" name="Obdélník 35">
            <a:extLst>
              <a:ext uri="{FF2B5EF4-FFF2-40B4-BE49-F238E27FC236}">
                <a16:creationId xmlns:a16="http://schemas.microsoft.com/office/drawing/2014/main" id="{91E9B5E7-BF2D-4D33-803A-550BF6BBCCC9}"/>
              </a:ext>
            </a:extLst>
          </p:cNvPr>
          <p:cNvSpPr/>
          <p:nvPr/>
        </p:nvSpPr>
        <p:spPr>
          <a:xfrm>
            <a:off x="2224050" y="1815948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ploník obecný</a:t>
            </a:r>
          </a:p>
        </p:txBody>
      </p:sp>
      <p:sp>
        <p:nvSpPr>
          <p:cNvPr id="39" name="Obdélník 38">
            <a:extLst>
              <a:ext uri="{FF2B5EF4-FFF2-40B4-BE49-F238E27FC236}">
                <a16:creationId xmlns:a16="http://schemas.microsoft.com/office/drawing/2014/main" id="{2ABA8623-8D4A-4CFB-837A-BDF389981F49}"/>
              </a:ext>
            </a:extLst>
          </p:cNvPr>
          <p:cNvSpPr/>
          <p:nvPr/>
        </p:nvSpPr>
        <p:spPr>
          <a:xfrm>
            <a:off x="5232052" y="2280351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přeslička lesní</a:t>
            </a:r>
          </a:p>
        </p:txBody>
      </p:sp>
      <p:sp>
        <p:nvSpPr>
          <p:cNvPr id="41" name="Obdélník 40">
            <a:extLst>
              <a:ext uri="{FF2B5EF4-FFF2-40B4-BE49-F238E27FC236}">
                <a16:creationId xmlns:a16="http://schemas.microsoft.com/office/drawing/2014/main" id="{45B1789D-697A-4EFF-9230-1F5AD7AF3E61}"/>
              </a:ext>
            </a:extLst>
          </p:cNvPr>
          <p:cNvSpPr/>
          <p:nvPr/>
        </p:nvSpPr>
        <p:spPr>
          <a:xfrm>
            <a:off x="5243695" y="1298719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kapraď samec</a:t>
            </a:r>
          </a:p>
        </p:txBody>
      </p:sp>
      <p:sp>
        <p:nvSpPr>
          <p:cNvPr id="42" name="Obdélník 41">
            <a:extLst>
              <a:ext uri="{FF2B5EF4-FFF2-40B4-BE49-F238E27FC236}">
                <a16:creationId xmlns:a16="http://schemas.microsoft.com/office/drawing/2014/main" id="{7C343004-356A-4C6F-BD4C-2E26F3230E7E}"/>
              </a:ext>
            </a:extLst>
          </p:cNvPr>
          <p:cNvSpPr/>
          <p:nvPr/>
        </p:nvSpPr>
        <p:spPr>
          <a:xfrm>
            <a:off x="5243694" y="1790351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plavuň vidlačka</a:t>
            </a:r>
          </a:p>
        </p:txBody>
      </p:sp>
      <p:sp>
        <p:nvSpPr>
          <p:cNvPr id="52" name="Obdélník 51">
            <a:extLst>
              <a:ext uri="{FF2B5EF4-FFF2-40B4-BE49-F238E27FC236}">
                <a16:creationId xmlns:a16="http://schemas.microsoft.com/office/drawing/2014/main" id="{5C6BC3D5-72C9-4171-844C-DBFA59E0A1AF}"/>
              </a:ext>
            </a:extLst>
          </p:cNvPr>
          <p:cNvSpPr/>
          <p:nvPr/>
        </p:nvSpPr>
        <p:spPr>
          <a:xfrm>
            <a:off x="6723671" y="5257984"/>
            <a:ext cx="1744505" cy="456836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kokosovník ořechoplodý</a:t>
            </a:r>
          </a:p>
        </p:txBody>
      </p:sp>
      <p:sp>
        <p:nvSpPr>
          <p:cNvPr id="53" name="Obdélník 52">
            <a:extLst>
              <a:ext uri="{FF2B5EF4-FFF2-40B4-BE49-F238E27FC236}">
                <a16:creationId xmlns:a16="http://schemas.microsoft.com/office/drawing/2014/main" id="{A32366D2-519F-4F30-A7AE-955714566082}"/>
              </a:ext>
            </a:extLst>
          </p:cNvPr>
          <p:cNvSpPr/>
          <p:nvPr/>
        </p:nvSpPr>
        <p:spPr>
          <a:xfrm>
            <a:off x="6723671" y="4284212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třtina křovištní</a:t>
            </a:r>
          </a:p>
        </p:txBody>
      </p:sp>
      <p:sp>
        <p:nvSpPr>
          <p:cNvPr id="54" name="Obdélník 53">
            <a:extLst>
              <a:ext uri="{FF2B5EF4-FFF2-40B4-BE49-F238E27FC236}">
                <a16:creationId xmlns:a16="http://schemas.microsoft.com/office/drawing/2014/main" id="{64267B92-79C5-41BD-A816-B45A7AF7C683}"/>
              </a:ext>
            </a:extLst>
          </p:cNvPr>
          <p:cNvSpPr/>
          <p:nvPr/>
        </p:nvSpPr>
        <p:spPr>
          <a:xfrm>
            <a:off x="6723671" y="4774219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kosatec sibiřský</a:t>
            </a:r>
          </a:p>
        </p:txBody>
      </p:sp>
      <p:sp>
        <p:nvSpPr>
          <p:cNvPr id="55" name="Obdélník 54">
            <a:extLst>
              <a:ext uri="{FF2B5EF4-FFF2-40B4-BE49-F238E27FC236}">
                <a16:creationId xmlns:a16="http://schemas.microsoft.com/office/drawing/2014/main" id="{8D0E554E-3B4E-4038-983A-A5E6CCD5692A}"/>
              </a:ext>
            </a:extLst>
          </p:cNvPr>
          <p:cNvSpPr/>
          <p:nvPr/>
        </p:nvSpPr>
        <p:spPr>
          <a:xfrm>
            <a:off x="3694983" y="4791207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dub zimní</a:t>
            </a:r>
          </a:p>
        </p:txBody>
      </p:sp>
      <p:sp>
        <p:nvSpPr>
          <p:cNvPr id="56" name="Obdélník 55">
            <a:extLst>
              <a:ext uri="{FF2B5EF4-FFF2-40B4-BE49-F238E27FC236}">
                <a16:creationId xmlns:a16="http://schemas.microsoft.com/office/drawing/2014/main" id="{30EC35D5-EB02-4D4B-8885-74927F91D6B6}"/>
              </a:ext>
            </a:extLst>
          </p:cNvPr>
          <p:cNvSpPr/>
          <p:nvPr/>
        </p:nvSpPr>
        <p:spPr>
          <a:xfrm>
            <a:off x="3694983" y="5274896"/>
            <a:ext cx="1744505" cy="47524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sedmikráska chudobka</a:t>
            </a:r>
          </a:p>
        </p:txBody>
      </p:sp>
      <p:sp>
        <p:nvSpPr>
          <p:cNvPr id="58" name="Obdélník 57">
            <a:extLst>
              <a:ext uri="{FF2B5EF4-FFF2-40B4-BE49-F238E27FC236}">
                <a16:creationId xmlns:a16="http://schemas.microsoft.com/office/drawing/2014/main" id="{4F0F3C48-C336-41DB-B175-65D492E15148}"/>
              </a:ext>
            </a:extLst>
          </p:cNvPr>
          <p:cNvSpPr/>
          <p:nvPr/>
        </p:nvSpPr>
        <p:spPr>
          <a:xfrm>
            <a:off x="3671928" y="4284212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růže šípková</a:t>
            </a:r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id="{623479B3-CBE0-4030-9800-82E584CCE26C}"/>
              </a:ext>
            </a:extLst>
          </p:cNvPr>
          <p:cNvSpPr/>
          <p:nvPr/>
        </p:nvSpPr>
        <p:spPr>
          <a:xfrm>
            <a:off x="666295" y="5434233"/>
            <a:ext cx="1744505" cy="49112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smrk ztepilý</a:t>
            </a:r>
          </a:p>
        </p:txBody>
      </p:sp>
      <p:sp>
        <p:nvSpPr>
          <p:cNvPr id="26" name="Obdélník 25">
            <a:extLst>
              <a:ext uri="{FF2B5EF4-FFF2-40B4-BE49-F238E27FC236}">
                <a16:creationId xmlns:a16="http://schemas.microsoft.com/office/drawing/2014/main" id="{84B78000-9C14-484C-AB82-9EB9010BA3B7}"/>
              </a:ext>
            </a:extLst>
          </p:cNvPr>
          <p:cNvSpPr/>
          <p:nvPr/>
        </p:nvSpPr>
        <p:spPr>
          <a:xfrm>
            <a:off x="666295" y="4284212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borovice lesní</a:t>
            </a:r>
          </a:p>
        </p:txBody>
      </p:sp>
      <p:sp>
        <p:nvSpPr>
          <p:cNvPr id="28" name="Obdélník 27">
            <a:extLst>
              <a:ext uri="{FF2B5EF4-FFF2-40B4-BE49-F238E27FC236}">
                <a16:creationId xmlns:a16="http://schemas.microsoft.com/office/drawing/2014/main" id="{BBB8BCDC-EEF0-440B-80F7-9D0CA40E9F57}"/>
              </a:ext>
            </a:extLst>
          </p:cNvPr>
          <p:cNvSpPr/>
          <p:nvPr/>
        </p:nvSpPr>
        <p:spPr>
          <a:xfrm>
            <a:off x="666295" y="4763727"/>
            <a:ext cx="1744505" cy="49188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jinan dvoulaločný (ginkgo)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02029CDB-AFC4-4367-B4C9-0C4ED40FA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5322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0F99B02B-68C4-45BE-B085-FFEA5A9CE95C}"/>
              </a:ext>
            </a:extLst>
          </p:cNvPr>
          <p:cNvSpPr/>
          <p:nvPr/>
        </p:nvSpPr>
        <p:spPr>
          <a:xfrm>
            <a:off x="794725" y="3536950"/>
            <a:ext cx="1510910" cy="6011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nahosemenné</a:t>
            </a: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0F257478-34D4-488F-8360-673D4982CCB2}"/>
              </a:ext>
            </a:extLst>
          </p:cNvPr>
          <p:cNvSpPr/>
          <p:nvPr/>
        </p:nvSpPr>
        <p:spPr>
          <a:xfrm>
            <a:off x="5327455" y="520544"/>
            <a:ext cx="1510910" cy="601152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kapraďorosty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454F7996-49EA-425B-A711-B5A418465C38}"/>
              </a:ext>
            </a:extLst>
          </p:cNvPr>
          <p:cNvSpPr/>
          <p:nvPr/>
        </p:nvSpPr>
        <p:spPr>
          <a:xfrm>
            <a:off x="2305635" y="520544"/>
            <a:ext cx="1510910" cy="6011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mechorosty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2AD596B5-78F8-4A74-BB06-1E3D9C49F8BC}"/>
              </a:ext>
            </a:extLst>
          </p:cNvPr>
          <p:cNvSpPr/>
          <p:nvPr/>
        </p:nvSpPr>
        <p:spPr>
          <a:xfrm>
            <a:off x="3816545" y="3540416"/>
            <a:ext cx="1510910" cy="6011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dvouděložné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80AD6FBA-6167-48B8-A648-EFED7D8F2066}"/>
              </a:ext>
            </a:extLst>
          </p:cNvPr>
          <p:cNvSpPr/>
          <p:nvPr/>
        </p:nvSpPr>
        <p:spPr>
          <a:xfrm>
            <a:off x="6838365" y="3536950"/>
            <a:ext cx="1510910" cy="6011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jednoděložné</a:t>
            </a:r>
          </a:p>
        </p:txBody>
      </p: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16BBD6C4-D621-42A7-8E90-4AD3B21490EC}"/>
              </a:ext>
            </a:extLst>
          </p:cNvPr>
          <p:cNvGrpSpPr/>
          <p:nvPr/>
        </p:nvGrpSpPr>
        <p:grpSpPr>
          <a:xfrm>
            <a:off x="5314867" y="1336365"/>
            <a:ext cx="1505067" cy="875959"/>
            <a:chOff x="1101289" y="2867246"/>
            <a:chExt cx="1861872" cy="1141228"/>
          </a:xfrm>
        </p:grpSpPr>
        <p:sp>
          <p:nvSpPr>
            <p:cNvPr id="17" name="Ovál 16">
              <a:extLst>
                <a:ext uri="{FF2B5EF4-FFF2-40B4-BE49-F238E27FC236}">
                  <a16:creationId xmlns:a16="http://schemas.microsoft.com/office/drawing/2014/main" id="{2CE0F66A-5529-4534-B1EC-545CE9B7C1EE}"/>
                </a:ext>
              </a:extLst>
            </p:cNvPr>
            <p:cNvSpPr/>
            <p:nvPr/>
          </p:nvSpPr>
          <p:spPr>
            <a:xfrm>
              <a:off x="1118917" y="3572539"/>
              <a:ext cx="456654" cy="4359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8" name="Ovál 17">
              <a:extLst>
                <a:ext uri="{FF2B5EF4-FFF2-40B4-BE49-F238E27FC236}">
                  <a16:creationId xmlns:a16="http://schemas.microsoft.com/office/drawing/2014/main" id="{1CC82C62-AE48-456F-9FF1-5FBC0BFC658B}"/>
                </a:ext>
              </a:extLst>
            </p:cNvPr>
            <p:cNvSpPr/>
            <p:nvPr/>
          </p:nvSpPr>
          <p:spPr>
            <a:xfrm>
              <a:off x="1819463" y="3572539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3" name="Ovál 22">
              <a:extLst>
                <a:ext uri="{FF2B5EF4-FFF2-40B4-BE49-F238E27FC236}">
                  <a16:creationId xmlns:a16="http://schemas.microsoft.com/office/drawing/2014/main" id="{BBF8DBE8-461C-44A7-A759-04A4B6D53F78}"/>
                </a:ext>
              </a:extLst>
            </p:cNvPr>
            <p:cNvSpPr/>
            <p:nvPr/>
          </p:nvSpPr>
          <p:spPr>
            <a:xfrm>
              <a:off x="1101289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4" name="Ovál 23">
              <a:extLst>
                <a:ext uri="{FF2B5EF4-FFF2-40B4-BE49-F238E27FC236}">
                  <a16:creationId xmlns:a16="http://schemas.microsoft.com/office/drawing/2014/main" id="{12010348-21BB-4E5C-989D-B7A2AC34E46D}"/>
                </a:ext>
              </a:extLst>
            </p:cNvPr>
            <p:cNvSpPr/>
            <p:nvPr/>
          </p:nvSpPr>
          <p:spPr>
            <a:xfrm>
              <a:off x="1819463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5" name="Ovál 24">
              <a:extLst>
                <a:ext uri="{FF2B5EF4-FFF2-40B4-BE49-F238E27FC236}">
                  <a16:creationId xmlns:a16="http://schemas.microsoft.com/office/drawing/2014/main" id="{222EC9E5-C914-436F-B9FE-7404EAA313C5}"/>
                </a:ext>
              </a:extLst>
            </p:cNvPr>
            <p:cNvSpPr/>
            <p:nvPr/>
          </p:nvSpPr>
          <p:spPr>
            <a:xfrm>
              <a:off x="2506507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97450BDF-8147-4E4C-B083-855F82B809D1}"/>
              </a:ext>
            </a:extLst>
          </p:cNvPr>
          <p:cNvGrpSpPr/>
          <p:nvPr/>
        </p:nvGrpSpPr>
        <p:grpSpPr>
          <a:xfrm>
            <a:off x="3803957" y="4482504"/>
            <a:ext cx="1505067" cy="1412969"/>
            <a:chOff x="1101289" y="2867246"/>
            <a:chExt cx="1861873" cy="1840861"/>
          </a:xfrm>
        </p:grpSpPr>
        <p:sp>
          <p:nvSpPr>
            <p:cNvPr id="27" name="Ovál 26">
              <a:extLst>
                <a:ext uri="{FF2B5EF4-FFF2-40B4-BE49-F238E27FC236}">
                  <a16:creationId xmlns:a16="http://schemas.microsoft.com/office/drawing/2014/main" id="{B6F5EF6F-C0F8-4CDF-9B42-5A92DC8AD60E}"/>
                </a:ext>
              </a:extLst>
            </p:cNvPr>
            <p:cNvSpPr/>
            <p:nvPr/>
          </p:nvSpPr>
          <p:spPr>
            <a:xfrm>
              <a:off x="1118917" y="3572539"/>
              <a:ext cx="456654" cy="4359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8" name="Ovál 27">
              <a:extLst>
                <a:ext uri="{FF2B5EF4-FFF2-40B4-BE49-F238E27FC236}">
                  <a16:creationId xmlns:a16="http://schemas.microsoft.com/office/drawing/2014/main" id="{69B15CAB-B06E-439E-A179-B19D57C5A705}"/>
                </a:ext>
              </a:extLst>
            </p:cNvPr>
            <p:cNvSpPr/>
            <p:nvPr/>
          </p:nvSpPr>
          <p:spPr>
            <a:xfrm>
              <a:off x="1819463" y="3572539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9" name="Ovál 28">
              <a:extLst>
                <a:ext uri="{FF2B5EF4-FFF2-40B4-BE49-F238E27FC236}">
                  <a16:creationId xmlns:a16="http://schemas.microsoft.com/office/drawing/2014/main" id="{7E8E0533-FA06-4BC8-A280-893F342425DB}"/>
                </a:ext>
              </a:extLst>
            </p:cNvPr>
            <p:cNvSpPr/>
            <p:nvPr/>
          </p:nvSpPr>
          <p:spPr>
            <a:xfrm>
              <a:off x="2506507" y="3572539"/>
              <a:ext cx="456654" cy="435935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30" name="Ovál 29">
              <a:extLst>
                <a:ext uri="{FF2B5EF4-FFF2-40B4-BE49-F238E27FC236}">
                  <a16:creationId xmlns:a16="http://schemas.microsoft.com/office/drawing/2014/main" id="{39060921-4124-4D5C-9F9B-27910968A5DD}"/>
                </a:ext>
              </a:extLst>
            </p:cNvPr>
            <p:cNvSpPr/>
            <p:nvPr/>
          </p:nvSpPr>
          <p:spPr>
            <a:xfrm>
              <a:off x="2506508" y="4272172"/>
              <a:ext cx="456654" cy="435935"/>
            </a:xfrm>
            <a:prstGeom prst="ellipse">
              <a:avLst/>
            </a:prstGeom>
            <a:solidFill>
              <a:srgbClr val="E034D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1" name="Ovál 30">
              <a:extLst>
                <a:ext uri="{FF2B5EF4-FFF2-40B4-BE49-F238E27FC236}">
                  <a16:creationId xmlns:a16="http://schemas.microsoft.com/office/drawing/2014/main" id="{FCCD0593-CA8C-4F44-94FD-8267735B1E47}"/>
                </a:ext>
              </a:extLst>
            </p:cNvPr>
            <p:cNvSpPr/>
            <p:nvPr/>
          </p:nvSpPr>
          <p:spPr>
            <a:xfrm>
              <a:off x="1116853" y="4272172"/>
              <a:ext cx="456654" cy="435935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32" name="Ovál 31">
              <a:extLst>
                <a:ext uri="{FF2B5EF4-FFF2-40B4-BE49-F238E27FC236}">
                  <a16:creationId xmlns:a16="http://schemas.microsoft.com/office/drawing/2014/main" id="{F5E409BD-527E-4580-8DCD-50FCB342A90D}"/>
                </a:ext>
              </a:extLst>
            </p:cNvPr>
            <p:cNvSpPr/>
            <p:nvPr/>
          </p:nvSpPr>
          <p:spPr>
            <a:xfrm>
              <a:off x="1819464" y="4272172"/>
              <a:ext cx="456654" cy="43593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33" name="Ovál 32">
              <a:extLst>
                <a:ext uri="{FF2B5EF4-FFF2-40B4-BE49-F238E27FC236}">
                  <a16:creationId xmlns:a16="http://schemas.microsoft.com/office/drawing/2014/main" id="{E1193C1A-2D85-4385-AC57-6633264E51C2}"/>
                </a:ext>
              </a:extLst>
            </p:cNvPr>
            <p:cNvSpPr/>
            <p:nvPr/>
          </p:nvSpPr>
          <p:spPr>
            <a:xfrm>
              <a:off x="1101289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4" name="Ovál 33">
              <a:extLst>
                <a:ext uri="{FF2B5EF4-FFF2-40B4-BE49-F238E27FC236}">
                  <a16:creationId xmlns:a16="http://schemas.microsoft.com/office/drawing/2014/main" id="{52EBDDEB-018C-4BFC-A635-7BA75322411A}"/>
                </a:ext>
              </a:extLst>
            </p:cNvPr>
            <p:cNvSpPr/>
            <p:nvPr/>
          </p:nvSpPr>
          <p:spPr>
            <a:xfrm>
              <a:off x="1819463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5" name="Ovál 34">
              <a:extLst>
                <a:ext uri="{FF2B5EF4-FFF2-40B4-BE49-F238E27FC236}">
                  <a16:creationId xmlns:a16="http://schemas.microsoft.com/office/drawing/2014/main" id="{741B66E3-CA5E-4584-81E1-65295DF09D7E}"/>
                </a:ext>
              </a:extLst>
            </p:cNvPr>
            <p:cNvSpPr/>
            <p:nvPr/>
          </p:nvSpPr>
          <p:spPr>
            <a:xfrm>
              <a:off x="2506507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36" name="Skupina 35">
            <a:extLst>
              <a:ext uri="{FF2B5EF4-FFF2-40B4-BE49-F238E27FC236}">
                <a16:creationId xmlns:a16="http://schemas.microsoft.com/office/drawing/2014/main" id="{732FFE95-2DD4-4DC4-8B59-55099C7EDFF3}"/>
              </a:ext>
            </a:extLst>
          </p:cNvPr>
          <p:cNvGrpSpPr/>
          <p:nvPr/>
        </p:nvGrpSpPr>
        <p:grpSpPr>
          <a:xfrm>
            <a:off x="6825777" y="4482504"/>
            <a:ext cx="1505067" cy="1412970"/>
            <a:chOff x="1101289" y="2867246"/>
            <a:chExt cx="1861872" cy="1840862"/>
          </a:xfrm>
        </p:grpSpPr>
        <p:sp>
          <p:nvSpPr>
            <p:cNvPr id="37" name="Ovál 36">
              <a:extLst>
                <a:ext uri="{FF2B5EF4-FFF2-40B4-BE49-F238E27FC236}">
                  <a16:creationId xmlns:a16="http://schemas.microsoft.com/office/drawing/2014/main" id="{A1F20ECE-B3D1-48A0-9233-5A5201B4A51B}"/>
                </a:ext>
              </a:extLst>
            </p:cNvPr>
            <p:cNvSpPr/>
            <p:nvPr/>
          </p:nvSpPr>
          <p:spPr>
            <a:xfrm>
              <a:off x="1118917" y="3572539"/>
              <a:ext cx="456654" cy="4359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38" name="Ovál 37">
              <a:extLst>
                <a:ext uri="{FF2B5EF4-FFF2-40B4-BE49-F238E27FC236}">
                  <a16:creationId xmlns:a16="http://schemas.microsoft.com/office/drawing/2014/main" id="{100D9E16-0752-4845-91B0-F74909BA96AC}"/>
                </a:ext>
              </a:extLst>
            </p:cNvPr>
            <p:cNvSpPr/>
            <p:nvPr/>
          </p:nvSpPr>
          <p:spPr>
            <a:xfrm>
              <a:off x="1819463" y="3572539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39" name="Ovál 38">
              <a:extLst>
                <a:ext uri="{FF2B5EF4-FFF2-40B4-BE49-F238E27FC236}">
                  <a16:creationId xmlns:a16="http://schemas.microsoft.com/office/drawing/2014/main" id="{FAEAD2FB-F24E-4452-AC99-A59BA9069622}"/>
                </a:ext>
              </a:extLst>
            </p:cNvPr>
            <p:cNvSpPr/>
            <p:nvPr/>
          </p:nvSpPr>
          <p:spPr>
            <a:xfrm>
              <a:off x="2506507" y="3572539"/>
              <a:ext cx="456654" cy="435935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0" name="Ovál 39">
              <a:extLst>
                <a:ext uri="{FF2B5EF4-FFF2-40B4-BE49-F238E27FC236}">
                  <a16:creationId xmlns:a16="http://schemas.microsoft.com/office/drawing/2014/main" id="{0D452900-8DF8-4AF3-9F0D-A7EFD1DA5B6C}"/>
                </a:ext>
              </a:extLst>
            </p:cNvPr>
            <p:cNvSpPr/>
            <p:nvPr/>
          </p:nvSpPr>
          <p:spPr>
            <a:xfrm>
              <a:off x="2506507" y="4272173"/>
              <a:ext cx="456654" cy="435935"/>
            </a:xfrm>
            <a:prstGeom prst="ellipse">
              <a:avLst/>
            </a:prstGeom>
            <a:solidFill>
              <a:srgbClr val="F5C1F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1" name="Ovál 40">
              <a:extLst>
                <a:ext uri="{FF2B5EF4-FFF2-40B4-BE49-F238E27FC236}">
                  <a16:creationId xmlns:a16="http://schemas.microsoft.com/office/drawing/2014/main" id="{1B05A0AB-9DF7-480F-8367-D53AED736521}"/>
                </a:ext>
              </a:extLst>
            </p:cNvPr>
            <p:cNvSpPr/>
            <p:nvPr/>
          </p:nvSpPr>
          <p:spPr>
            <a:xfrm>
              <a:off x="1118918" y="4272173"/>
              <a:ext cx="456654" cy="435935"/>
            </a:xfrm>
            <a:prstGeom prst="ellipse">
              <a:avLst/>
            </a:prstGeom>
            <a:solidFill>
              <a:srgbClr val="ABE9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2" name="Ovál 41">
              <a:extLst>
                <a:ext uri="{FF2B5EF4-FFF2-40B4-BE49-F238E27FC236}">
                  <a16:creationId xmlns:a16="http://schemas.microsoft.com/office/drawing/2014/main" id="{50A368B7-4F09-46A6-935E-6D6CF5E46D67}"/>
                </a:ext>
              </a:extLst>
            </p:cNvPr>
            <p:cNvSpPr/>
            <p:nvPr/>
          </p:nvSpPr>
          <p:spPr>
            <a:xfrm>
              <a:off x="1819463" y="4272173"/>
              <a:ext cx="456654" cy="43593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3" name="Ovál 42">
              <a:extLst>
                <a:ext uri="{FF2B5EF4-FFF2-40B4-BE49-F238E27FC236}">
                  <a16:creationId xmlns:a16="http://schemas.microsoft.com/office/drawing/2014/main" id="{29D54FA7-18C7-4BA0-A118-870885554DD5}"/>
                </a:ext>
              </a:extLst>
            </p:cNvPr>
            <p:cNvSpPr/>
            <p:nvPr/>
          </p:nvSpPr>
          <p:spPr>
            <a:xfrm>
              <a:off x="1101289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4" name="Ovál 43">
              <a:extLst>
                <a:ext uri="{FF2B5EF4-FFF2-40B4-BE49-F238E27FC236}">
                  <a16:creationId xmlns:a16="http://schemas.microsoft.com/office/drawing/2014/main" id="{DA083018-2B0E-461D-9657-65889EDD0896}"/>
                </a:ext>
              </a:extLst>
            </p:cNvPr>
            <p:cNvSpPr/>
            <p:nvPr/>
          </p:nvSpPr>
          <p:spPr>
            <a:xfrm>
              <a:off x="1819463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5" name="Ovál 44">
              <a:extLst>
                <a:ext uri="{FF2B5EF4-FFF2-40B4-BE49-F238E27FC236}">
                  <a16:creationId xmlns:a16="http://schemas.microsoft.com/office/drawing/2014/main" id="{450530F6-ADE5-4CBA-A2D8-A6B4B5244CD5}"/>
                </a:ext>
              </a:extLst>
            </p:cNvPr>
            <p:cNvSpPr/>
            <p:nvPr/>
          </p:nvSpPr>
          <p:spPr>
            <a:xfrm>
              <a:off x="2506507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46" name="Skupina 45">
            <a:extLst>
              <a:ext uri="{FF2B5EF4-FFF2-40B4-BE49-F238E27FC236}">
                <a16:creationId xmlns:a16="http://schemas.microsoft.com/office/drawing/2014/main" id="{DA8B7419-5242-4239-859B-8DC62B70FD36}"/>
              </a:ext>
            </a:extLst>
          </p:cNvPr>
          <p:cNvGrpSpPr/>
          <p:nvPr/>
        </p:nvGrpSpPr>
        <p:grpSpPr>
          <a:xfrm>
            <a:off x="794725" y="4482503"/>
            <a:ext cx="1505067" cy="1417313"/>
            <a:chOff x="1101289" y="2867246"/>
            <a:chExt cx="1861872" cy="1846521"/>
          </a:xfrm>
        </p:grpSpPr>
        <p:sp>
          <p:nvSpPr>
            <p:cNvPr id="47" name="Ovál 46">
              <a:extLst>
                <a:ext uri="{FF2B5EF4-FFF2-40B4-BE49-F238E27FC236}">
                  <a16:creationId xmlns:a16="http://schemas.microsoft.com/office/drawing/2014/main" id="{C7244E63-6F84-467F-B38C-7656DFC9C64B}"/>
                </a:ext>
              </a:extLst>
            </p:cNvPr>
            <p:cNvSpPr/>
            <p:nvPr/>
          </p:nvSpPr>
          <p:spPr>
            <a:xfrm>
              <a:off x="1118917" y="3572539"/>
              <a:ext cx="456654" cy="4359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8" name="Ovál 47">
              <a:extLst>
                <a:ext uri="{FF2B5EF4-FFF2-40B4-BE49-F238E27FC236}">
                  <a16:creationId xmlns:a16="http://schemas.microsoft.com/office/drawing/2014/main" id="{B6513E8D-35BC-4B93-8A1E-8C6B4DC5D896}"/>
                </a:ext>
              </a:extLst>
            </p:cNvPr>
            <p:cNvSpPr/>
            <p:nvPr/>
          </p:nvSpPr>
          <p:spPr>
            <a:xfrm>
              <a:off x="1819463" y="3572539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0" name="Ovál 49">
              <a:extLst>
                <a:ext uri="{FF2B5EF4-FFF2-40B4-BE49-F238E27FC236}">
                  <a16:creationId xmlns:a16="http://schemas.microsoft.com/office/drawing/2014/main" id="{F605F7F7-5FCB-4A2C-8CB4-286DC64AEDFE}"/>
                </a:ext>
              </a:extLst>
            </p:cNvPr>
            <p:cNvSpPr/>
            <p:nvPr/>
          </p:nvSpPr>
          <p:spPr>
            <a:xfrm>
              <a:off x="1118917" y="4277832"/>
              <a:ext cx="456654" cy="435935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3" name="Ovál 52">
              <a:extLst>
                <a:ext uri="{FF2B5EF4-FFF2-40B4-BE49-F238E27FC236}">
                  <a16:creationId xmlns:a16="http://schemas.microsoft.com/office/drawing/2014/main" id="{59011FBF-9B7F-4B0D-A9C3-C9B79B299EAE}"/>
                </a:ext>
              </a:extLst>
            </p:cNvPr>
            <p:cNvSpPr/>
            <p:nvPr/>
          </p:nvSpPr>
          <p:spPr>
            <a:xfrm>
              <a:off x="1101289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4" name="Ovál 53">
              <a:extLst>
                <a:ext uri="{FF2B5EF4-FFF2-40B4-BE49-F238E27FC236}">
                  <a16:creationId xmlns:a16="http://schemas.microsoft.com/office/drawing/2014/main" id="{1E4BF397-8671-4E75-84C1-213A659C0F52}"/>
                </a:ext>
              </a:extLst>
            </p:cNvPr>
            <p:cNvSpPr/>
            <p:nvPr/>
          </p:nvSpPr>
          <p:spPr>
            <a:xfrm>
              <a:off x="1819463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5" name="Ovál 54">
              <a:extLst>
                <a:ext uri="{FF2B5EF4-FFF2-40B4-BE49-F238E27FC236}">
                  <a16:creationId xmlns:a16="http://schemas.microsoft.com/office/drawing/2014/main" id="{2FDB7B4A-F17D-42D4-B275-8AC417E28A60}"/>
                </a:ext>
              </a:extLst>
            </p:cNvPr>
            <p:cNvSpPr/>
            <p:nvPr/>
          </p:nvSpPr>
          <p:spPr>
            <a:xfrm>
              <a:off x="2506507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57" name="Skupina 56">
            <a:extLst>
              <a:ext uri="{FF2B5EF4-FFF2-40B4-BE49-F238E27FC236}">
                <a16:creationId xmlns:a16="http://schemas.microsoft.com/office/drawing/2014/main" id="{A87A5FD3-6189-4FA6-A8B8-DD84A7D382BC}"/>
              </a:ext>
            </a:extLst>
          </p:cNvPr>
          <p:cNvGrpSpPr/>
          <p:nvPr/>
        </p:nvGrpSpPr>
        <p:grpSpPr>
          <a:xfrm>
            <a:off x="2293047" y="1336368"/>
            <a:ext cx="1505068" cy="875958"/>
            <a:chOff x="2396339" y="1324336"/>
            <a:chExt cx="1329501" cy="765884"/>
          </a:xfrm>
        </p:grpSpPr>
        <p:grpSp>
          <p:nvGrpSpPr>
            <p:cNvPr id="8" name="Skupina 7">
              <a:extLst>
                <a:ext uri="{FF2B5EF4-FFF2-40B4-BE49-F238E27FC236}">
                  <a16:creationId xmlns:a16="http://schemas.microsoft.com/office/drawing/2014/main" id="{54509D0A-4939-4C5F-AB11-2601973696A4}"/>
                </a:ext>
              </a:extLst>
            </p:cNvPr>
            <p:cNvGrpSpPr/>
            <p:nvPr/>
          </p:nvGrpSpPr>
          <p:grpSpPr>
            <a:xfrm>
              <a:off x="2396340" y="1324336"/>
              <a:ext cx="1329500" cy="292559"/>
              <a:chOff x="1101289" y="2867246"/>
              <a:chExt cx="1861872" cy="435935"/>
            </a:xfrm>
          </p:grpSpPr>
          <p:sp>
            <p:nvSpPr>
              <p:cNvPr id="13" name="Ovál 12">
                <a:extLst>
                  <a:ext uri="{FF2B5EF4-FFF2-40B4-BE49-F238E27FC236}">
                    <a16:creationId xmlns:a16="http://schemas.microsoft.com/office/drawing/2014/main" id="{A7692A2D-44C8-4A6A-97F9-2D6D7D38D4BF}"/>
                  </a:ext>
                </a:extLst>
              </p:cNvPr>
              <p:cNvSpPr/>
              <p:nvPr/>
            </p:nvSpPr>
            <p:spPr>
              <a:xfrm>
                <a:off x="1101289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4" name="Ovál 13">
                <a:extLst>
                  <a:ext uri="{FF2B5EF4-FFF2-40B4-BE49-F238E27FC236}">
                    <a16:creationId xmlns:a16="http://schemas.microsoft.com/office/drawing/2014/main" id="{A12B09BD-222C-4268-954A-ACE3A85D43F7}"/>
                  </a:ext>
                </a:extLst>
              </p:cNvPr>
              <p:cNvSpPr/>
              <p:nvPr/>
            </p:nvSpPr>
            <p:spPr>
              <a:xfrm>
                <a:off x="1819463" y="2867246"/>
                <a:ext cx="456654" cy="435935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5" name="Ovál 14">
                <a:extLst>
                  <a:ext uri="{FF2B5EF4-FFF2-40B4-BE49-F238E27FC236}">
                    <a16:creationId xmlns:a16="http://schemas.microsoft.com/office/drawing/2014/main" id="{21474236-C5B2-43A2-B336-DE8A43D2F1E1}"/>
                  </a:ext>
                </a:extLst>
              </p:cNvPr>
              <p:cNvSpPr/>
              <p:nvPr/>
            </p:nvSpPr>
            <p:spPr>
              <a:xfrm>
                <a:off x="2506507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sp>
          <p:nvSpPr>
            <p:cNvPr id="56" name="Ovál 55">
              <a:extLst>
                <a:ext uri="{FF2B5EF4-FFF2-40B4-BE49-F238E27FC236}">
                  <a16:creationId xmlns:a16="http://schemas.microsoft.com/office/drawing/2014/main" id="{F3D68961-CA58-4F2D-A51D-B000669AD58F}"/>
                </a:ext>
              </a:extLst>
            </p:cNvPr>
            <p:cNvSpPr/>
            <p:nvPr/>
          </p:nvSpPr>
          <p:spPr>
            <a:xfrm>
              <a:off x="2396339" y="1797661"/>
              <a:ext cx="326081" cy="292559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49" name="Obdélník 48">
            <a:extLst>
              <a:ext uri="{FF2B5EF4-FFF2-40B4-BE49-F238E27FC236}">
                <a16:creationId xmlns:a16="http://schemas.microsoft.com/office/drawing/2014/main" id="{6A3B33C8-FBAA-4446-A54D-31E91858949B}"/>
              </a:ext>
            </a:extLst>
          </p:cNvPr>
          <p:cNvSpPr/>
          <p:nvPr/>
        </p:nvSpPr>
        <p:spPr>
          <a:xfrm>
            <a:off x="3188125" y="6308934"/>
            <a:ext cx="2767749" cy="44354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hlavní skupiny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FB9FD2CC-0B0E-4DF2-8358-C6D10B398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5494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A38CA17A-AE29-46C8-B6FD-C09A254DB449}"/>
              </a:ext>
            </a:extLst>
          </p:cNvPr>
          <p:cNvSpPr/>
          <p:nvPr/>
        </p:nvSpPr>
        <p:spPr>
          <a:xfrm>
            <a:off x="1009186" y="1302627"/>
            <a:ext cx="7125628" cy="16859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POKRAČOVÁNÍ: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Otočte kartičky a prozkoumejte, co je na nich napsáno.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Zkuste vymyslet, jak se popsané znaky vztahují k symbolům na druhé straně.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E250DBF3-0674-4D34-B1D4-020E542A5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0592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B0109885-A018-4EC1-9C8C-3DFC109468A9}"/>
              </a:ext>
            </a:extLst>
          </p:cNvPr>
          <p:cNvSpPr/>
          <p:nvPr/>
        </p:nvSpPr>
        <p:spPr>
          <a:xfrm>
            <a:off x="1876401" y="1293734"/>
            <a:ext cx="2221322" cy="14069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G &gt; S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C9735B16-8306-4C4D-A44E-020E62DF5A62}"/>
              </a:ext>
            </a:extLst>
          </p:cNvPr>
          <p:cNvSpPr/>
          <p:nvPr/>
        </p:nvSpPr>
        <p:spPr>
          <a:xfrm>
            <a:off x="5046277" y="1293733"/>
            <a:ext cx="2157411" cy="14069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G &lt; S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cévní svazky (cévice)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F0D6EB26-624A-4F57-B71F-A5057FA9A249}"/>
              </a:ext>
            </a:extLst>
          </p:cNvPr>
          <p:cNvSpPr/>
          <p:nvPr/>
        </p:nvSpPr>
        <p:spPr>
          <a:xfrm>
            <a:off x="513547" y="4308058"/>
            <a:ext cx="2162746" cy="14069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G &lt; S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cévní svazky (cévice)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semeno (více děloh)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B426D7BC-9549-4451-BD46-67E3F1EE5B2A}"/>
              </a:ext>
            </a:extLst>
          </p:cNvPr>
          <p:cNvSpPr/>
          <p:nvPr/>
        </p:nvSpPr>
        <p:spPr>
          <a:xfrm>
            <a:off x="3387311" y="4308057"/>
            <a:ext cx="2221322" cy="14069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G &lt; S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cévy i cévice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semeno (2 dělohy)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plod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květ (5-četný)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72396B5B-948E-4B31-AD0F-34CBE7F0A67E}"/>
              </a:ext>
            </a:extLst>
          </p:cNvPr>
          <p:cNvSpPr/>
          <p:nvPr/>
        </p:nvSpPr>
        <p:spPr>
          <a:xfrm>
            <a:off x="6409131" y="4309928"/>
            <a:ext cx="2221322" cy="14069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G &lt; S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cévy i cévice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semeno (1 děloha)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plod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květ (3-četný)</a:t>
            </a:r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4E67625A-7541-45E2-8FA9-150381976DD5}"/>
              </a:ext>
            </a:extLst>
          </p:cNvPr>
          <p:cNvSpPr/>
          <p:nvPr/>
        </p:nvSpPr>
        <p:spPr>
          <a:xfrm>
            <a:off x="3188124" y="6349188"/>
            <a:ext cx="2767749" cy="40821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podle znaků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14" name="Skupina 13">
            <a:extLst>
              <a:ext uri="{FF2B5EF4-FFF2-40B4-BE49-F238E27FC236}">
                <a16:creationId xmlns:a16="http://schemas.microsoft.com/office/drawing/2014/main" id="{95D9094F-4859-444D-AC2F-B11007072A54}"/>
              </a:ext>
            </a:extLst>
          </p:cNvPr>
          <p:cNvGrpSpPr/>
          <p:nvPr/>
        </p:nvGrpSpPr>
        <p:grpSpPr>
          <a:xfrm>
            <a:off x="5439563" y="334707"/>
            <a:ext cx="1214223" cy="727270"/>
            <a:chOff x="1101289" y="2867246"/>
            <a:chExt cx="1861872" cy="1141228"/>
          </a:xfrm>
        </p:grpSpPr>
        <p:sp>
          <p:nvSpPr>
            <p:cNvPr id="15" name="Ovál 14">
              <a:extLst>
                <a:ext uri="{FF2B5EF4-FFF2-40B4-BE49-F238E27FC236}">
                  <a16:creationId xmlns:a16="http://schemas.microsoft.com/office/drawing/2014/main" id="{53727E29-AFCE-4416-B5EC-056C7DC50A61}"/>
                </a:ext>
              </a:extLst>
            </p:cNvPr>
            <p:cNvSpPr/>
            <p:nvPr/>
          </p:nvSpPr>
          <p:spPr>
            <a:xfrm>
              <a:off x="1118917" y="3572539"/>
              <a:ext cx="456654" cy="4359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6" name="Ovál 15">
              <a:extLst>
                <a:ext uri="{FF2B5EF4-FFF2-40B4-BE49-F238E27FC236}">
                  <a16:creationId xmlns:a16="http://schemas.microsoft.com/office/drawing/2014/main" id="{D67F8C60-2F5D-4EB2-874D-E6BD976DFFA1}"/>
                </a:ext>
              </a:extLst>
            </p:cNvPr>
            <p:cNvSpPr/>
            <p:nvPr/>
          </p:nvSpPr>
          <p:spPr>
            <a:xfrm>
              <a:off x="1819463" y="3572539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7" name="Ovál 16">
              <a:extLst>
                <a:ext uri="{FF2B5EF4-FFF2-40B4-BE49-F238E27FC236}">
                  <a16:creationId xmlns:a16="http://schemas.microsoft.com/office/drawing/2014/main" id="{B93CE87E-7148-493C-A7F4-35BE5ECDE970}"/>
                </a:ext>
              </a:extLst>
            </p:cNvPr>
            <p:cNvSpPr/>
            <p:nvPr/>
          </p:nvSpPr>
          <p:spPr>
            <a:xfrm>
              <a:off x="1101289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8" name="Ovál 17">
              <a:extLst>
                <a:ext uri="{FF2B5EF4-FFF2-40B4-BE49-F238E27FC236}">
                  <a16:creationId xmlns:a16="http://schemas.microsoft.com/office/drawing/2014/main" id="{A4F80C64-82B7-4FDA-8FAF-021D7DF5AB66}"/>
                </a:ext>
              </a:extLst>
            </p:cNvPr>
            <p:cNvSpPr/>
            <p:nvPr/>
          </p:nvSpPr>
          <p:spPr>
            <a:xfrm>
              <a:off x="1819463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9" name="Ovál 18">
              <a:extLst>
                <a:ext uri="{FF2B5EF4-FFF2-40B4-BE49-F238E27FC236}">
                  <a16:creationId xmlns:a16="http://schemas.microsoft.com/office/drawing/2014/main" id="{5164354E-10AD-4A29-A658-832154177B53}"/>
                </a:ext>
              </a:extLst>
            </p:cNvPr>
            <p:cNvSpPr/>
            <p:nvPr/>
          </p:nvSpPr>
          <p:spPr>
            <a:xfrm>
              <a:off x="2506507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20" name="Skupina 19">
            <a:extLst>
              <a:ext uri="{FF2B5EF4-FFF2-40B4-BE49-F238E27FC236}">
                <a16:creationId xmlns:a16="http://schemas.microsoft.com/office/drawing/2014/main" id="{36C2860F-92DC-4E90-A876-61E43B99B4F0}"/>
              </a:ext>
            </a:extLst>
          </p:cNvPr>
          <p:cNvGrpSpPr/>
          <p:nvPr/>
        </p:nvGrpSpPr>
        <p:grpSpPr>
          <a:xfrm>
            <a:off x="3964888" y="2950387"/>
            <a:ext cx="1214223" cy="1173125"/>
            <a:chOff x="1101289" y="2867246"/>
            <a:chExt cx="1861873" cy="1840861"/>
          </a:xfrm>
        </p:grpSpPr>
        <p:sp>
          <p:nvSpPr>
            <p:cNvPr id="21" name="Ovál 20">
              <a:extLst>
                <a:ext uri="{FF2B5EF4-FFF2-40B4-BE49-F238E27FC236}">
                  <a16:creationId xmlns:a16="http://schemas.microsoft.com/office/drawing/2014/main" id="{793FDB1D-3AD2-4B8A-9C7D-F7F09B1A74C4}"/>
                </a:ext>
              </a:extLst>
            </p:cNvPr>
            <p:cNvSpPr/>
            <p:nvPr/>
          </p:nvSpPr>
          <p:spPr>
            <a:xfrm>
              <a:off x="1118917" y="3572539"/>
              <a:ext cx="456654" cy="4359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2" name="Ovál 21">
              <a:extLst>
                <a:ext uri="{FF2B5EF4-FFF2-40B4-BE49-F238E27FC236}">
                  <a16:creationId xmlns:a16="http://schemas.microsoft.com/office/drawing/2014/main" id="{199D9190-327A-46CB-8CA3-94862341C59C}"/>
                </a:ext>
              </a:extLst>
            </p:cNvPr>
            <p:cNvSpPr/>
            <p:nvPr/>
          </p:nvSpPr>
          <p:spPr>
            <a:xfrm>
              <a:off x="1819463" y="3572539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3" name="Ovál 22">
              <a:extLst>
                <a:ext uri="{FF2B5EF4-FFF2-40B4-BE49-F238E27FC236}">
                  <a16:creationId xmlns:a16="http://schemas.microsoft.com/office/drawing/2014/main" id="{BB243404-E47F-438D-A42F-24F0CBF36247}"/>
                </a:ext>
              </a:extLst>
            </p:cNvPr>
            <p:cNvSpPr/>
            <p:nvPr/>
          </p:nvSpPr>
          <p:spPr>
            <a:xfrm>
              <a:off x="2506507" y="3572539"/>
              <a:ext cx="456654" cy="435935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4" name="Ovál 23">
              <a:extLst>
                <a:ext uri="{FF2B5EF4-FFF2-40B4-BE49-F238E27FC236}">
                  <a16:creationId xmlns:a16="http://schemas.microsoft.com/office/drawing/2014/main" id="{D71E21EE-6FE5-4384-A7C1-C7E8FB9215F8}"/>
                </a:ext>
              </a:extLst>
            </p:cNvPr>
            <p:cNvSpPr/>
            <p:nvPr/>
          </p:nvSpPr>
          <p:spPr>
            <a:xfrm>
              <a:off x="2506508" y="4272172"/>
              <a:ext cx="456654" cy="435935"/>
            </a:xfrm>
            <a:prstGeom prst="ellipse">
              <a:avLst/>
            </a:prstGeom>
            <a:solidFill>
              <a:srgbClr val="E034D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5" name="Ovál 24">
              <a:extLst>
                <a:ext uri="{FF2B5EF4-FFF2-40B4-BE49-F238E27FC236}">
                  <a16:creationId xmlns:a16="http://schemas.microsoft.com/office/drawing/2014/main" id="{B203CD02-55B9-404D-8A3D-5CB4F670CC68}"/>
                </a:ext>
              </a:extLst>
            </p:cNvPr>
            <p:cNvSpPr/>
            <p:nvPr/>
          </p:nvSpPr>
          <p:spPr>
            <a:xfrm>
              <a:off x="1116853" y="4272172"/>
              <a:ext cx="456654" cy="435935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6" name="Ovál 25">
              <a:extLst>
                <a:ext uri="{FF2B5EF4-FFF2-40B4-BE49-F238E27FC236}">
                  <a16:creationId xmlns:a16="http://schemas.microsoft.com/office/drawing/2014/main" id="{1E26E8A7-69E0-4F8D-94A3-3DEE3BF206E6}"/>
                </a:ext>
              </a:extLst>
            </p:cNvPr>
            <p:cNvSpPr/>
            <p:nvPr/>
          </p:nvSpPr>
          <p:spPr>
            <a:xfrm>
              <a:off x="1819464" y="4272172"/>
              <a:ext cx="456654" cy="43593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7" name="Ovál 26">
              <a:extLst>
                <a:ext uri="{FF2B5EF4-FFF2-40B4-BE49-F238E27FC236}">
                  <a16:creationId xmlns:a16="http://schemas.microsoft.com/office/drawing/2014/main" id="{70764E30-7768-4EA5-8F44-A386BA876A92}"/>
                </a:ext>
              </a:extLst>
            </p:cNvPr>
            <p:cNvSpPr/>
            <p:nvPr/>
          </p:nvSpPr>
          <p:spPr>
            <a:xfrm>
              <a:off x="1101289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8" name="Ovál 27">
              <a:extLst>
                <a:ext uri="{FF2B5EF4-FFF2-40B4-BE49-F238E27FC236}">
                  <a16:creationId xmlns:a16="http://schemas.microsoft.com/office/drawing/2014/main" id="{2D923909-D497-466C-9682-250AFA4BEFD1}"/>
                </a:ext>
              </a:extLst>
            </p:cNvPr>
            <p:cNvSpPr/>
            <p:nvPr/>
          </p:nvSpPr>
          <p:spPr>
            <a:xfrm>
              <a:off x="1819463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9" name="Ovál 28">
              <a:extLst>
                <a:ext uri="{FF2B5EF4-FFF2-40B4-BE49-F238E27FC236}">
                  <a16:creationId xmlns:a16="http://schemas.microsoft.com/office/drawing/2014/main" id="{2A83DB92-0C6C-465D-92F9-FC6159532B08}"/>
                </a:ext>
              </a:extLst>
            </p:cNvPr>
            <p:cNvSpPr/>
            <p:nvPr/>
          </p:nvSpPr>
          <p:spPr>
            <a:xfrm>
              <a:off x="2506507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30" name="Skupina 29">
            <a:extLst>
              <a:ext uri="{FF2B5EF4-FFF2-40B4-BE49-F238E27FC236}">
                <a16:creationId xmlns:a16="http://schemas.microsoft.com/office/drawing/2014/main" id="{75B12835-D52A-4713-B409-447974DA7E29}"/>
              </a:ext>
            </a:extLst>
          </p:cNvPr>
          <p:cNvGrpSpPr/>
          <p:nvPr/>
        </p:nvGrpSpPr>
        <p:grpSpPr>
          <a:xfrm>
            <a:off x="6986708" y="2950387"/>
            <a:ext cx="1214223" cy="1173126"/>
            <a:chOff x="1101289" y="2867246"/>
            <a:chExt cx="1861872" cy="1840862"/>
          </a:xfrm>
        </p:grpSpPr>
        <p:sp>
          <p:nvSpPr>
            <p:cNvPr id="31" name="Ovál 30">
              <a:extLst>
                <a:ext uri="{FF2B5EF4-FFF2-40B4-BE49-F238E27FC236}">
                  <a16:creationId xmlns:a16="http://schemas.microsoft.com/office/drawing/2014/main" id="{85FFCF1A-64BE-4A46-893D-E4A14678D2FF}"/>
                </a:ext>
              </a:extLst>
            </p:cNvPr>
            <p:cNvSpPr/>
            <p:nvPr/>
          </p:nvSpPr>
          <p:spPr>
            <a:xfrm>
              <a:off x="1118917" y="3572539"/>
              <a:ext cx="456654" cy="4359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32" name="Ovál 31">
              <a:extLst>
                <a:ext uri="{FF2B5EF4-FFF2-40B4-BE49-F238E27FC236}">
                  <a16:creationId xmlns:a16="http://schemas.microsoft.com/office/drawing/2014/main" id="{51B445A9-DCC2-4328-9414-3D09607BD100}"/>
                </a:ext>
              </a:extLst>
            </p:cNvPr>
            <p:cNvSpPr/>
            <p:nvPr/>
          </p:nvSpPr>
          <p:spPr>
            <a:xfrm>
              <a:off x="1819463" y="3572539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33" name="Ovál 32">
              <a:extLst>
                <a:ext uri="{FF2B5EF4-FFF2-40B4-BE49-F238E27FC236}">
                  <a16:creationId xmlns:a16="http://schemas.microsoft.com/office/drawing/2014/main" id="{4435DD0E-CBBF-40A4-A98E-0BF937A80514}"/>
                </a:ext>
              </a:extLst>
            </p:cNvPr>
            <p:cNvSpPr/>
            <p:nvPr/>
          </p:nvSpPr>
          <p:spPr>
            <a:xfrm>
              <a:off x="2506507" y="3572539"/>
              <a:ext cx="456654" cy="435935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4" name="Ovál 33">
              <a:extLst>
                <a:ext uri="{FF2B5EF4-FFF2-40B4-BE49-F238E27FC236}">
                  <a16:creationId xmlns:a16="http://schemas.microsoft.com/office/drawing/2014/main" id="{1C90C24C-D18F-406B-84C2-FE7B72EAA725}"/>
                </a:ext>
              </a:extLst>
            </p:cNvPr>
            <p:cNvSpPr/>
            <p:nvPr/>
          </p:nvSpPr>
          <p:spPr>
            <a:xfrm>
              <a:off x="2506507" y="4272173"/>
              <a:ext cx="456654" cy="435935"/>
            </a:xfrm>
            <a:prstGeom prst="ellipse">
              <a:avLst/>
            </a:prstGeom>
            <a:solidFill>
              <a:srgbClr val="F5C1F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5" name="Ovál 34">
              <a:extLst>
                <a:ext uri="{FF2B5EF4-FFF2-40B4-BE49-F238E27FC236}">
                  <a16:creationId xmlns:a16="http://schemas.microsoft.com/office/drawing/2014/main" id="{B81AABC0-FB73-4B48-9B88-24D6943EDECC}"/>
                </a:ext>
              </a:extLst>
            </p:cNvPr>
            <p:cNvSpPr/>
            <p:nvPr/>
          </p:nvSpPr>
          <p:spPr>
            <a:xfrm>
              <a:off x="1118918" y="4272173"/>
              <a:ext cx="456654" cy="435935"/>
            </a:xfrm>
            <a:prstGeom prst="ellipse">
              <a:avLst/>
            </a:prstGeom>
            <a:solidFill>
              <a:srgbClr val="ABE9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6" name="Ovál 35">
              <a:extLst>
                <a:ext uri="{FF2B5EF4-FFF2-40B4-BE49-F238E27FC236}">
                  <a16:creationId xmlns:a16="http://schemas.microsoft.com/office/drawing/2014/main" id="{2F15CD1C-8EE8-4BCB-82B3-95BB3DC250CB}"/>
                </a:ext>
              </a:extLst>
            </p:cNvPr>
            <p:cNvSpPr/>
            <p:nvPr/>
          </p:nvSpPr>
          <p:spPr>
            <a:xfrm>
              <a:off x="1819463" y="4272173"/>
              <a:ext cx="456654" cy="43593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37" name="Ovál 36">
              <a:extLst>
                <a:ext uri="{FF2B5EF4-FFF2-40B4-BE49-F238E27FC236}">
                  <a16:creationId xmlns:a16="http://schemas.microsoft.com/office/drawing/2014/main" id="{91F52D74-C300-415E-9D89-86A7B0A36549}"/>
                </a:ext>
              </a:extLst>
            </p:cNvPr>
            <p:cNvSpPr/>
            <p:nvPr/>
          </p:nvSpPr>
          <p:spPr>
            <a:xfrm>
              <a:off x="1101289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8" name="Ovál 37">
              <a:extLst>
                <a:ext uri="{FF2B5EF4-FFF2-40B4-BE49-F238E27FC236}">
                  <a16:creationId xmlns:a16="http://schemas.microsoft.com/office/drawing/2014/main" id="{624C5221-8A53-4104-A470-97597A493D47}"/>
                </a:ext>
              </a:extLst>
            </p:cNvPr>
            <p:cNvSpPr/>
            <p:nvPr/>
          </p:nvSpPr>
          <p:spPr>
            <a:xfrm>
              <a:off x="1819463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9" name="Ovál 38">
              <a:extLst>
                <a:ext uri="{FF2B5EF4-FFF2-40B4-BE49-F238E27FC236}">
                  <a16:creationId xmlns:a16="http://schemas.microsoft.com/office/drawing/2014/main" id="{B8E2F4A3-C3F1-4C55-B4C5-71B715F8DE6F}"/>
                </a:ext>
              </a:extLst>
            </p:cNvPr>
            <p:cNvSpPr/>
            <p:nvPr/>
          </p:nvSpPr>
          <p:spPr>
            <a:xfrm>
              <a:off x="2506507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40" name="Skupina 39">
            <a:extLst>
              <a:ext uri="{FF2B5EF4-FFF2-40B4-BE49-F238E27FC236}">
                <a16:creationId xmlns:a16="http://schemas.microsoft.com/office/drawing/2014/main" id="{92EBA76F-E651-4140-9CC6-F30F76F78AFD}"/>
              </a:ext>
            </a:extLst>
          </p:cNvPr>
          <p:cNvGrpSpPr/>
          <p:nvPr/>
        </p:nvGrpSpPr>
        <p:grpSpPr>
          <a:xfrm>
            <a:off x="955656" y="2950387"/>
            <a:ext cx="1214223" cy="1176732"/>
            <a:chOff x="1101289" y="2867246"/>
            <a:chExt cx="1861872" cy="1846521"/>
          </a:xfrm>
        </p:grpSpPr>
        <p:sp>
          <p:nvSpPr>
            <p:cNvPr id="41" name="Ovál 40">
              <a:extLst>
                <a:ext uri="{FF2B5EF4-FFF2-40B4-BE49-F238E27FC236}">
                  <a16:creationId xmlns:a16="http://schemas.microsoft.com/office/drawing/2014/main" id="{5BA0316C-21B2-4234-80B0-A6D82DA384AA}"/>
                </a:ext>
              </a:extLst>
            </p:cNvPr>
            <p:cNvSpPr/>
            <p:nvPr/>
          </p:nvSpPr>
          <p:spPr>
            <a:xfrm>
              <a:off x="1118917" y="3572539"/>
              <a:ext cx="456654" cy="4359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2" name="Ovál 41">
              <a:extLst>
                <a:ext uri="{FF2B5EF4-FFF2-40B4-BE49-F238E27FC236}">
                  <a16:creationId xmlns:a16="http://schemas.microsoft.com/office/drawing/2014/main" id="{1102FAF1-48CB-4FDD-9D25-5F8D9EADBDD4}"/>
                </a:ext>
              </a:extLst>
            </p:cNvPr>
            <p:cNvSpPr/>
            <p:nvPr/>
          </p:nvSpPr>
          <p:spPr>
            <a:xfrm>
              <a:off x="1819463" y="3572539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3" name="Ovál 42">
              <a:extLst>
                <a:ext uri="{FF2B5EF4-FFF2-40B4-BE49-F238E27FC236}">
                  <a16:creationId xmlns:a16="http://schemas.microsoft.com/office/drawing/2014/main" id="{D040DA2C-2B12-41FE-927F-1740F3FA2A19}"/>
                </a:ext>
              </a:extLst>
            </p:cNvPr>
            <p:cNvSpPr/>
            <p:nvPr/>
          </p:nvSpPr>
          <p:spPr>
            <a:xfrm>
              <a:off x="1118917" y="4277832"/>
              <a:ext cx="456654" cy="435935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4" name="Ovál 43">
              <a:extLst>
                <a:ext uri="{FF2B5EF4-FFF2-40B4-BE49-F238E27FC236}">
                  <a16:creationId xmlns:a16="http://schemas.microsoft.com/office/drawing/2014/main" id="{09D9B81C-6C73-4C5E-BDAD-9C886108EBE0}"/>
                </a:ext>
              </a:extLst>
            </p:cNvPr>
            <p:cNvSpPr/>
            <p:nvPr/>
          </p:nvSpPr>
          <p:spPr>
            <a:xfrm>
              <a:off x="1101289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5" name="Ovál 44">
              <a:extLst>
                <a:ext uri="{FF2B5EF4-FFF2-40B4-BE49-F238E27FC236}">
                  <a16:creationId xmlns:a16="http://schemas.microsoft.com/office/drawing/2014/main" id="{A1B3AD18-548F-489B-B792-8516467AB0E7}"/>
                </a:ext>
              </a:extLst>
            </p:cNvPr>
            <p:cNvSpPr/>
            <p:nvPr/>
          </p:nvSpPr>
          <p:spPr>
            <a:xfrm>
              <a:off x="1819463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6" name="Ovál 45">
              <a:extLst>
                <a:ext uri="{FF2B5EF4-FFF2-40B4-BE49-F238E27FC236}">
                  <a16:creationId xmlns:a16="http://schemas.microsoft.com/office/drawing/2014/main" id="{B67D52E2-41F2-4FFE-81B2-580AE38C24BA}"/>
                </a:ext>
              </a:extLst>
            </p:cNvPr>
            <p:cNvSpPr/>
            <p:nvPr/>
          </p:nvSpPr>
          <p:spPr>
            <a:xfrm>
              <a:off x="2506507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47" name="Skupina 46">
            <a:extLst>
              <a:ext uri="{FF2B5EF4-FFF2-40B4-BE49-F238E27FC236}">
                <a16:creationId xmlns:a16="http://schemas.microsoft.com/office/drawing/2014/main" id="{6787AAC8-7906-4C11-8FDD-9DF643DA19BC}"/>
              </a:ext>
            </a:extLst>
          </p:cNvPr>
          <p:cNvGrpSpPr/>
          <p:nvPr/>
        </p:nvGrpSpPr>
        <p:grpSpPr>
          <a:xfrm>
            <a:off x="2470894" y="356223"/>
            <a:ext cx="1214224" cy="727269"/>
            <a:chOff x="2396339" y="1324336"/>
            <a:chExt cx="1329501" cy="765884"/>
          </a:xfrm>
        </p:grpSpPr>
        <p:grpSp>
          <p:nvGrpSpPr>
            <p:cNvPr id="48" name="Skupina 47">
              <a:extLst>
                <a:ext uri="{FF2B5EF4-FFF2-40B4-BE49-F238E27FC236}">
                  <a16:creationId xmlns:a16="http://schemas.microsoft.com/office/drawing/2014/main" id="{C35A04FF-C3A3-480E-8DBE-4ECB8AA3A43E}"/>
                </a:ext>
              </a:extLst>
            </p:cNvPr>
            <p:cNvGrpSpPr/>
            <p:nvPr/>
          </p:nvGrpSpPr>
          <p:grpSpPr>
            <a:xfrm>
              <a:off x="2396340" y="1324336"/>
              <a:ext cx="1329500" cy="292559"/>
              <a:chOff x="1101289" y="2867246"/>
              <a:chExt cx="1861872" cy="435935"/>
            </a:xfrm>
          </p:grpSpPr>
          <p:sp>
            <p:nvSpPr>
              <p:cNvPr id="50" name="Ovál 49">
                <a:extLst>
                  <a:ext uri="{FF2B5EF4-FFF2-40B4-BE49-F238E27FC236}">
                    <a16:creationId xmlns:a16="http://schemas.microsoft.com/office/drawing/2014/main" id="{5B022AD2-1C05-4C44-8478-95391CF81330}"/>
                  </a:ext>
                </a:extLst>
              </p:cNvPr>
              <p:cNvSpPr/>
              <p:nvPr/>
            </p:nvSpPr>
            <p:spPr>
              <a:xfrm>
                <a:off x="1101289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51" name="Ovál 50">
                <a:extLst>
                  <a:ext uri="{FF2B5EF4-FFF2-40B4-BE49-F238E27FC236}">
                    <a16:creationId xmlns:a16="http://schemas.microsoft.com/office/drawing/2014/main" id="{F56F7462-0254-4E34-A8D6-4CE8DC9CCC79}"/>
                  </a:ext>
                </a:extLst>
              </p:cNvPr>
              <p:cNvSpPr/>
              <p:nvPr/>
            </p:nvSpPr>
            <p:spPr>
              <a:xfrm>
                <a:off x="1819463" y="2867246"/>
                <a:ext cx="456654" cy="435935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52" name="Ovál 51">
                <a:extLst>
                  <a:ext uri="{FF2B5EF4-FFF2-40B4-BE49-F238E27FC236}">
                    <a16:creationId xmlns:a16="http://schemas.microsoft.com/office/drawing/2014/main" id="{265E9FD3-5470-4CF2-9324-8D6F3E2DD55B}"/>
                  </a:ext>
                </a:extLst>
              </p:cNvPr>
              <p:cNvSpPr/>
              <p:nvPr/>
            </p:nvSpPr>
            <p:spPr>
              <a:xfrm>
                <a:off x="2506507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sp>
          <p:nvSpPr>
            <p:cNvPr id="49" name="Ovál 48">
              <a:extLst>
                <a:ext uri="{FF2B5EF4-FFF2-40B4-BE49-F238E27FC236}">
                  <a16:creationId xmlns:a16="http://schemas.microsoft.com/office/drawing/2014/main" id="{EF527C1D-EAA3-47CC-899B-D08E17B26360}"/>
                </a:ext>
              </a:extLst>
            </p:cNvPr>
            <p:cNvSpPr/>
            <p:nvPr/>
          </p:nvSpPr>
          <p:spPr>
            <a:xfrm>
              <a:off x="2396339" y="1797661"/>
              <a:ext cx="326081" cy="292559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F86A1783-D19F-457D-810C-0784C89FC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41051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ulka 11">
            <a:extLst>
              <a:ext uri="{FF2B5EF4-FFF2-40B4-BE49-F238E27FC236}">
                <a16:creationId xmlns:a16="http://schemas.microsoft.com/office/drawing/2014/main" id="{3495A09A-5011-482E-A2EC-77D8D61526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198449"/>
              </p:ext>
            </p:extLst>
          </p:nvPr>
        </p:nvGraphicFramePr>
        <p:xfrm>
          <a:off x="1482995" y="1467292"/>
          <a:ext cx="6178008" cy="515679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59336">
                  <a:extLst>
                    <a:ext uri="{9D8B030D-6E8A-4147-A177-3AD203B41FA5}">
                      <a16:colId xmlns:a16="http://schemas.microsoft.com/office/drawing/2014/main" val="1481418727"/>
                    </a:ext>
                  </a:extLst>
                </a:gridCol>
                <a:gridCol w="2059336">
                  <a:extLst>
                    <a:ext uri="{9D8B030D-6E8A-4147-A177-3AD203B41FA5}">
                      <a16:colId xmlns:a16="http://schemas.microsoft.com/office/drawing/2014/main" val="1762107344"/>
                    </a:ext>
                  </a:extLst>
                </a:gridCol>
                <a:gridCol w="2059336">
                  <a:extLst>
                    <a:ext uri="{9D8B030D-6E8A-4147-A177-3AD203B41FA5}">
                      <a16:colId xmlns:a16="http://schemas.microsoft.com/office/drawing/2014/main" val="823263528"/>
                    </a:ext>
                  </a:extLst>
                </a:gridCol>
              </a:tblGrid>
              <a:tr h="1715881">
                <a:tc gridSpan="3"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společné vlastnosti všech vyšších rostlin </a:t>
                      </a:r>
                    </a:p>
                    <a:p>
                      <a:pPr algn="ctr"/>
                      <a:r>
                        <a:rPr lang="cs-CZ" sz="1600" dirty="0"/>
                        <a:t>(např. chlorofyl, kutikula, průduchy…)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7482496"/>
                  </a:ext>
                </a:extLst>
              </a:tr>
              <a:tr h="1715881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rodozměna (barevné varianty: převaha G, převaha 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první cévní svazky (cévice)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cévy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4402481"/>
                  </a:ext>
                </a:extLst>
              </a:tr>
              <a:tr h="1725029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semeno (barevné varianty: více děloh, </a:t>
                      </a:r>
                    </a:p>
                    <a:p>
                      <a:pPr algn="ctr"/>
                      <a:r>
                        <a:rPr lang="cs-CZ" sz="1600" dirty="0"/>
                        <a:t>2 dělohy, 1 děloha)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plod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květ (barevné varianty: 5-četný,</a:t>
                      </a:r>
                    </a:p>
                    <a:p>
                      <a:pPr algn="ctr"/>
                      <a:r>
                        <a:rPr lang="cs-CZ" sz="1600" dirty="0"/>
                        <a:t>3-četný)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1070412"/>
                  </a:ext>
                </a:extLst>
              </a:tr>
            </a:tbl>
          </a:graphicData>
        </a:graphic>
      </p:graphicFrame>
      <p:grpSp>
        <p:nvGrpSpPr>
          <p:cNvPr id="2" name="Skupina 1">
            <a:extLst>
              <a:ext uri="{FF2B5EF4-FFF2-40B4-BE49-F238E27FC236}">
                <a16:creationId xmlns:a16="http://schemas.microsoft.com/office/drawing/2014/main" id="{07B6B97B-8529-4324-B4FB-6AF6A6B1398D}"/>
              </a:ext>
            </a:extLst>
          </p:cNvPr>
          <p:cNvGrpSpPr/>
          <p:nvPr/>
        </p:nvGrpSpPr>
        <p:grpSpPr>
          <a:xfrm>
            <a:off x="2070212" y="2115879"/>
            <a:ext cx="5003574" cy="4383520"/>
            <a:chOff x="703856" y="2867246"/>
            <a:chExt cx="2830762" cy="2702548"/>
          </a:xfrm>
        </p:grpSpPr>
        <p:sp>
          <p:nvSpPr>
            <p:cNvPr id="3" name="Ovál 2">
              <a:extLst>
                <a:ext uri="{FF2B5EF4-FFF2-40B4-BE49-F238E27FC236}">
                  <a16:creationId xmlns:a16="http://schemas.microsoft.com/office/drawing/2014/main" id="{30D81F4A-3F41-4DE9-B942-C425037B3D3C}"/>
                </a:ext>
              </a:extLst>
            </p:cNvPr>
            <p:cNvSpPr/>
            <p:nvPr/>
          </p:nvSpPr>
          <p:spPr>
            <a:xfrm>
              <a:off x="703856" y="4000553"/>
              <a:ext cx="456654" cy="435935"/>
            </a:xfrm>
            <a:prstGeom prst="ellipse">
              <a:avLst/>
            </a:prstGeom>
            <a:gradFill flip="none" rotWithShape="1">
              <a:gsLst>
                <a:gs pos="54000">
                  <a:schemeClr val="accent6">
                    <a:lumMod val="75000"/>
                  </a:schemeClr>
                </a:gs>
                <a:gs pos="48000">
                  <a:srgbClr val="26F216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" name="Ovál 3">
              <a:extLst>
                <a:ext uri="{FF2B5EF4-FFF2-40B4-BE49-F238E27FC236}">
                  <a16:creationId xmlns:a16="http://schemas.microsoft.com/office/drawing/2014/main" id="{38D3A491-2765-4A3C-A690-EB59281FB805}"/>
                </a:ext>
              </a:extLst>
            </p:cNvPr>
            <p:cNvSpPr/>
            <p:nvPr/>
          </p:nvSpPr>
          <p:spPr>
            <a:xfrm>
              <a:off x="1890910" y="4000553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5" name="Ovál 4">
              <a:extLst>
                <a:ext uri="{FF2B5EF4-FFF2-40B4-BE49-F238E27FC236}">
                  <a16:creationId xmlns:a16="http://schemas.microsoft.com/office/drawing/2014/main" id="{CC0A5C5E-650C-410D-B651-F1376E7FFC62}"/>
                </a:ext>
              </a:extLst>
            </p:cNvPr>
            <p:cNvSpPr/>
            <p:nvPr/>
          </p:nvSpPr>
          <p:spPr>
            <a:xfrm>
              <a:off x="3077964" y="4000553"/>
              <a:ext cx="456654" cy="435935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" name="Ovál 5">
              <a:extLst>
                <a:ext uri="{FF2B5EF4-FFF2-40B4-BE49-F238E27FC236}">
                  <a16:creationId xmlns:a16="http://schemas.microsoft.com/office/drawing/2014/main" id="{6176F187-61DD-48B9-9EB7-4AC4857F82FD}"/>
                </a:ext>
              </a:extLst>
            </p:cNvPr>
            <p:cNvSpPr/>
            <p:nvPr/>
          </p:nvSpPr>
          <p:spPr>
            <a:xfrm>
              <a:off x="3077963" y="5133859"/>
              <a:ext cx="456654" cy="435935"/>
            </a:xfrm>
            <a:prstGeom prst="ellipse">
              <a:avLst/>
            </a:prstGeom>
            <a:gradFill flip="none" rotWithShape="1">
              <a:gsLst>
                <a:gs pos="53000">
                  <a:srgbClr val="E034D4"/>
                </a:gs>
                <a:gs pos="49000">
                  <a:srgbClr val="F5C1F1"/>
                </a:gs>
              </a:gsLst>
              <a:lin ang="135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" name="Ovál 6">
              <a:extLst>
                <a:ext uri="{FF2B5EF4-FFF2-40B4-BE49-F238E27FC236}">
                  <a16:creationId xmlns:a16="http://schemas.microsoft.com/office/drawing/2014/main" id="{7801FCF7-3C84-4EAE-BEB9-4F41804E77AF}"/>
                </a:ext>
              </a:extLst>
            </p:cNvPr>
            <p:cNvSpPr/>
            <p:nvPr/>
          </p:nvSpPr>
          <p:spPr>
            <a:xfrm>
              <a:off x="703856" y="5133859"/>
              <a:ext cx="456654" cy="435935"/>
            </a:xfrm>
            <a:prstGeom prst="ellipse">
              <a:avLst/>
            </a:prstGeom>
            <a:gradFill flip="none" rotWithShape="1">
              <a:gsLst>
                <a:gs pos="37000">
                  <a:srgbClr val="0070C0"/>
                </a:gs>
                <a:gs pos="66000">
                  <a:srgbClr val="ABE9FF"/>
                </a:gs>
                <a:gs pos="64000">
                  <a:srgbClr val="00B0F0"/>
                </a:gs>
                <a:gs pos="43000">
                  <a:srgbClr val="00B0F0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8" name="Ovál 7">
              <a:extLst>
                <a:ext uri="{FF2B5EF4-FFF2-40B4-BE49-F238E27FC236}">
                  <a16:creationId xmlns:a16="http://schemas.microsoft.com/office/drawing/2014/main" id="{5D2FE372-00FF-4BC6-930C-B6DF629B596A}"/>
                </a:ext>
              </a:extLst>
            </p:cNvPr>
            <p:cNvSpPr/>
            <p:nvPr/>
          </p:nvSpPr>
          <p:spPr>
            <a:xfrm>
              <a:off x="1890910" y="5133859"/>
              <a:ext cx="456654" cy="43593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9" name="Ovál 8">
              <a:extLst>
                <a:ext uri="{FF2B5EF4-FFF2-40B4-BE49-F238E27FC236}">
                  <a16:creationId xmlns:a16="http://schemas.microsoft.com/office/drawing/2014/main" id="{61DB9398-FF78-464F-BFF7-BF1604A67D43}"/>
                </a:ext>
              </a:extLst>
            </p:cNvPr>
            <p:cNvSpPr/>
            <p:nvPr/>
          </p:nvSpPr>
          <p:spPr>
            <a:xfrm>
              <a:off x="703856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Ovál 9">
              <a:extLst>
                <a:ext uri="{FF2B5EF4-FFF2-40B4-BE49-F238E27FC236}">
                  <a16:creationId xmlns:a16="http://schemas.microsoft.com/office/drawing/2014/main" id="{950A3ED7-BA0D-4F20-BF37-4C10CF364A6F}"/>
                </a:ext>
              </a:extLst>
            </p:cNvPr>
            <p:cNvSpPr/>
            <p:nvPr/>
          </p:nvSpPr>
          <p:spPr>
            <a:xfrm>
              <a:off x="1890910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Ovál 10">
              <a:extLst>
                <a:ext uri="{FF2B5EF4-FFF2-40B4-BE49-F238E27FC236}">
                  <a16:creationId xmlns:a16="http://schemas.microsoft.com/office/drawing/2014/main" id="{A986C12B-7BDD-4B5F-85E0-B9FE4C53FDC2}"/>
                </a:ext>
              </a:extLst>
            </p:cNvPr>
            <p:cNvSpPr/>
            <p:nvPr/>
          </p:nvSpPr>
          <p:spPr>
            <a:xfrm>
              <a:off x="3077964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13" name="Obdélník 12">
            <a:extLst>
              <a:ext uri="{FF2B5EF4-FFF2-40B4-BE49-F238E27FC236}">
                <a16:creationId xmlns:a16="http://schemas.microsoft.com/office/drawing/2014/main" id="{3D831348-E74F-40C6-848C-17F0D2F9F0B3}"/>
              </a:ext>
            </a:extLst>
          </p:cNvPr>
          <p:cNvSpPr/>
          <p:nvPr/>
        </p:nvSpPr>
        <p:spPr>
          <a:xfrm>
            <a:off x="1946568" y="153595"/>
            <a:ext cx="5250864" cy="6489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Jak se symboly vztahují ke konkrétním znakům rostlin (důležitá je pozice i barva kolečka)</a:t>
            </a:r>
          </a:p>
        </p:txBody>
      </p:sp>
      <p:sp>
        <p:nvSpPr>
          <p:cNvPr id="14" name="Řečová bublina: oválný bublinový popisek 13">
            <a:extLst>
              <a:ext uri="{FF2B5EF4-FFF2-40B4-BE49-F238E27FC236}">
                <a16:creationId xmlns:a16="http://schemas.microsoft.com/office/drawing/2014/main" id="{F0519842-1D83-45BB-948B-CE5B7DB2CE7D}"/>
              </a:ext>
            </a:extLst>
          </p:cNvPr>
          <p:cNvSpPr/>
          <p:nvPr/>
        </p:nvSpPr>
        <p:spPr>
          <a:xfrm>
            <a:off x="7028121" y="677731"/>
            <a:ext cx="2115879" cy="1255969"/>
          </a:xfrm>
          <a:prstGeom prst="wedgeEllipseCallout">
            <a:avLst>
              <a:gd name="adj1" fmla="val -54627"/>
              <a:gd name="adj2" fmla="val -53846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Je to velké zjednodušení reálné DNA informace !</a:t>
            </a:r>
          </a:p>
        </p:txBody>
      </p:sp>
      <p:sp>
        <p:nvSpPr>
          <p:cNvPr id="15" name="Zástupný symbol pro číslo snímku 14">
            <a:extLst>
              <a:ext uri="{FF2B5EF4-FFF2-40B4-BE49-F238E27FC236}">
                <a16:creationId xmlns:a16="http://schemas.microsoft.com/office/drawing/2014/main" id="{A019AFF4-E82E-4A04-A5AF-BE6AE2EDA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5524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56ECD252-D51A-4BE8-A54C-BE9D2208F3DF}"/>
              </a:ext>
            </a:extLst>
          </p:cNvPr>
          <p:cNvSpPr/>
          <p:nvPr/>
        </p:nvSpPr>
        <p:spPr>
          <a:xfrm>
            <a:off x="1014761" y="1324928"/>
            <a:ext cx="7147931" cy="282332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OTÁZKY: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Které konkrétní znaky jsou vhodné pro správné roztřídění rostlin?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Proč dojdeme k jinému roztřídění rostlin, když se řídíme pouze podle fotografií?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Který zdroj informací je velmi spolehlivý při zjišťování příbuznosti?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6CC14F0B-FE3D-49C5-A039-79F88C4FA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2104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81912D18-61A0-4919-9E9D-812D926AA396}"/>
              </a:ext>
            </a:extLst>
          </p:cNvPr>
          <p:cNvSpPr/>
          <p:nvPr/>
        </p:nvSpPr>
        <p:spPr>
          <a:xfrm>
            <a:off x="579863" y="1628078"/>
            <a:ext cx="8017727" cy="164965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POUZE PODLE FOTOGRAFIÍ (=vnějších morfologických znaků) PRAVDĚPODOBNĚ NEDOJDEME KE SPRÁVNÉMU TŘÍDĚNÍ DRUHŮ !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3F70A241-A23B-4EC0-8AB1-4DAE7FBD0291}"/>
              </a:ext>
            </a:extLst>
          </p:cNvPr>
          <p:cNvSpPr/>
          <p:nvPr/>
        </p:nvSpPr>
        <p:spPr>
          <a:xfrm>
            <a:off x="579862" y="3667558"/>
            <a:ext cx="8017727" cy="1477073"/>
          </a:xfrm>
          <a:prstGeom prst="rect">
            <a:avLst/>
          </a:prstGeom>
          <a:solidFill>
            <a:srgbClr val="67F65C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MÉNĚ NÁPADNÉ ZNAKY (DNA nebo detailní anatomické znaky) NÁM POMOHOU NALÉZT SPRÁVNOU PŘÍBUZNOST DRUHŮ.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B4F3392-A2FD-4C21-9ADF-5F00EB7A7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4975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3A4F2EC3-55C3-4484-8094-5D3707904C14}"/>
              </a:ext>
            </a:extLst>
          </p:cNvPr>
          <p:cNvSpPr/>
          <p:nvPr/>
        </p:nvSpPr>
        <p:spPr>
          <a:xfrm>
            <a:off x="3106125" y="785147"/>
            <a:ext cx="2931751" cy="933518"/>
          </a:xfrm>
          <a:prstGeom prst="rect">
            <a:avLst/>
          </a:prstGeom>
          <a:solidFill>
            <a:srgbClr val="67F65C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ÚKOL 3: VZTAHY MEZI SKUPINAMI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Řečová bublina: oválný bublinový popisek 4">
            <a:extLst>
              <a:ext uri="{FF2B5EF4-FFF2-40B4-BE49-F238E27FC236}">
                <a16:creationId xmlns:a16="http://schemas.microsoft.com/office/drawing/2014/main" id="{B1F1BC8D-EE12-4B72-9ACF-AB332E0A477B}"/>
              </a:ext>
            </a:extLst>
          </p:cNvPr>
          <p:cNvSpPr/>
          <p:nvPr/>
        </p:nvSpPr>
        <p:spPr>
          <a:xfrm>
            <a:off x="2962275" y="2381250"/>
            <a:ext cx="3362325" cy="1724025"/>
          </a:xfrm>
          <a:prstGeom prst="wedgeEllipse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solidFill>
                  <a:schemeClr val="tx1"/>
                </a:solidFill>
              </a:rPr>
              <a:t>Už jsme vytvořili skupiny rostlin, ale jak teď uspořádáme skupiny navzájem?</a:t>
            </a:r>
          </a:p>
        </p:txBody>
      </p:sp>
      <p:pic>
        <p:nvPicPr>
          <p:cNvPr id="7" name="Grafický objekt 6" descr="Dílek skládačky">
            <a:extLst>
              <a:ext uri="{FF2B5EF4-FFF2-40B4-BE49-F238E27FC236}">
                <a16:creationId xmlns:a16="http://schemas.microsoft.com/office/drawing/2014/main" id="{083AFF5A-6DDE-4901-8A1E-BD520B86F3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30400" y="3782022"/>
            <a:ext cx="914400" cy="914400"/>
          </a:xfrm>
          <a:prstGeom prst="rect">
            <a:avLst/>
          </a:prstGeom>
        </p:spPr>
      </p:pic>
      <p:pic>
        <p:nvPicPr>
          <p:cNvPr id="9" name="Grafický objekt 8" descr="Lupa">
            <a:extLst>
              <a:ext uri="{FF2B5EF4-FFF2-40B4-BE49-F238E27FC236}">
                <a16:creationId xmlns:a16="http://schemas.microsoft.com/office/drawing/2014/main" id="{5D48FD93-C49D-4F3D-A981-CC7280536D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67400" y="3924897"/>
            <a:ext cx="914400" cy="914400"/>
          </a:xfrm>
          <a:prstGeom prst="rect">
            <a:avLst/>
          </a:prstGeom>
        </p:spPr>
      </p:pic>
      <p:pic>
        <p:nvPicPr>
          <p:cNvPr id="11" name="Grafický objekt 10" descr="Hlava s ozubenými koly">
            <a:extLst>
              <a:ext uri="{FF2B5EF4-FFF2-40B4-BE49-F238E27FC236}">
                <a16:creationId xmlns:a16="http://schemas.microsoft.com/office/drawing/2014/main" id="{03A45972-EB04-42C1-B875-D90A5A6B00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92650" y="3948710"/>
            <a:ext cx="914400" cy="914400"/>
          </a:xfrm>
          <a:prstGeom prst="rect">
            <a:avLst/>
          </a:prstGeom>
        </p:spPr>
      </p:pic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44E1B3AB-CE7D-48F9-8118-3E5B228CF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56903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5B258B65-0B7E-483F-9D75-19F34B4B58B5}"/>
              </a:ext>
            </a:extLst>
          </p:cNvPr>
          <p:cNvSpPr/>
          <p:nvPr/>
        </p:nvSpPr>
        <p:spPr>
          <a:xfrm>
            <a:off x="794725" y="3536950"/>
            <a:ext cx="1510910" cy="6011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nahosemenné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3CDA86AC-8F61-46AD-A0AE-0CED31CAF536}"/>
              </a:ext>
            </a:extLst>
          </p:cNvPr>
          <p:cNvSpPr/>
          <p:nvPr/>
        </p:nvSpPr>
        <p:spPr>
          <a:xfrm>
            <a:off x="5327455" y="520544"/>
            <a:ext cx="1510910" cy="601152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kapraďorosty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0C0E3AB8-A17F-44D1-B43D-CE7E40AAB8B4}"/>
              </a:ext>
            </a:extLst>
          </p:cNvPr>
          <p:cNvSpPr/>
          <p:nvPr/>
        </p:nvSpPr>
        <p:spPr>
          <a:xfrm>
            <a:off x="2305635" y="520544"/>
            <a:ext cx="1510910" cy="6011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mechorosty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2A78C4F4-D28A-4EE0-ADF1-55148CE9EB49}"/>
              </a:ext>
            </a:extLst>
          </p:cNvPr>
          <p:cNvSpPr/>
          <p:nvPr/>
        </p:nvSpPr>
        <p:spPr>
          <a:xfrm>
            <a:off x="3816545" y="3540416"/>
            <a:ext cx="1510910" cy="6011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dvouděložné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4EF6B255-205E-4AF6-B124-42B192CAA23B}"/>
              </a:ext>
            </a:extLst>
          </p:cNvPr>
          <p:cNvSpPr/>
          <p:nvPr/>
        </p:nvSpPr>
        <p:spPr>
          <a:xfrm>
            <a:off x="6838365" y="3536950"/>
            <a:ext cx="1510910" cy="6011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jednoděložné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B0109885-A018-4EC1-9C8C-3DFC109468A9}"/>
              </a:ext>
            </a:extLst>
          </p:cNvPr>
          <p:cNvSpPr/>
          <p:nvPr/>
        </p:nvSpPr>
        <p:spPr>
          <a:xfrm>
            <a:off x="1968485" y="1293733"/>
            <a:ext cx="2185209" cy="13484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G &gt; S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C9735B16-8306-4C4D-A44E-020E62DF5A62}"/>
              </a:ext>
            </a:extLst>
          </p:cNvPr>
          <p:cNvSpPr/>
          <p:nvPr/>
        </p:nvSpPr>
        <p:spPr>
          <a:xfrm>
            <a:off x="5046277" y="1293733"/>
            <a:ext cx="2157411" cy="13484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G &lt; S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cévní svazky (cévice)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F0D6EB26-624A-4F57-B71F-A5057FA9A249}"/>
              </a:ext>
            </a:extLst>
          </p:cNvPr>
          <p:cNvSpPr/>
          <p:nvPr/>
        </p:nvSpPr>
        <p:spPr>
          <a:xfrm>
            <a:off x="513547" y="4308058"/>
            <a:ext cx="2162746" cy="13484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G &lt; S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cévní svazky (cévice)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semeno (více děloh)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B426D7BC-9549-4451-BD46-67E3F1EE5B2A}"/>
              </a:ext>
            </a:extLst>
          </p:cNvPr>
          <p:cNvSpPr/>
          <p:nvPr/>
        </p:nvSpPr>
        <p:spPr>
          <a:xfrm>
            <a:off x="3524135" y="4308057"/>
            <a:ext cx="2185209" cy="13484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G &lt; S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cévy i cévice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semeno (2 dělohy)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plod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květ (5-četný)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72396B5B-948E-4B31-AD0F-34CBE7F0A67E}"/>
              </a:ext>
            </a:extLst>
          </p:cNvPr>
          <p:cNvSpPr/>
          <p:nvPr/>
        </p:nvSpPr>
        <p:spPr>
          <a:xfrm>
            <a:off x="6557187" y="4309928"/>
            <a:ext cx="2185209" cy="13484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G &lt; S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cévy i cévice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semeno (1 děloha)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plod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květ (3-četný)</a:t>
            </a:r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4E67625A-7541-45E2-8FA9-150381976DD5}"/>
              </a:ext>
            </a:extLst>
          </p:cNvPr>
          <p:cNvSpPr/>
          <p:nvPr/>
        </p:nvSpPr>
        <p:spPr>
          <a:xfrm>
            <a:off x="1538868" y="6349188"/>
            <a:ext cx="6166625" cy="40821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Jaké jsou vztahy mezi těmito skupinami?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0E9202C8-56C5-40A6-9EA1-86EEDF94B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86073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5A53A93-4FF4-420B-B388-BDE6878EF667}"/>
              </a:ext>
            </a:extLst>
          </p:cNvPr>
          <p:cNvSpPr/>
          <p:nvPr/>
        </p:nvSpPr>
        <p:spPr>
          <a:xfrm>
            <a:off x="3106125" y="785147"/>
            <a:ext cx="2931751" cy="933518"/>
          </a:xfrm>
          <a:prstGeom prst="rect">
            <a:avLst/>
          </a:prstGeom>
          <a:solidFill>
            <a:srgbClr val="67F65C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ÚKOL 3: VZTAHY MEZI SKUPINAMI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598CEFA2-5C0E-4628-9EB8-297960949560}"/>
              </a:ext>
            </a:extLst>
          </p:cNvPr>
          <p:cNvSpPr/>
          <p:nvPr/>
        </p:nvSpPr>
        <p:spPr>
          <a:xfrm>
            <a:off x="936702" y="1924493"/>
            <a:ext cx="7214839" cy="458263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POMOCNÉ OTÁZKY: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Které znaky sdílí téměř všechny skupiny rostlin?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Vzpomeňte si na orientační běh – kudy museli závodníci (= mechorosty, kapraďorosty…) proběhnout? Přes které znaky? Jak se jejich cesta rozvětvovala?</a:t>
            </a:r>
          </a:p>
          <a:p>
            <a:pPr marL="422041" indent="-422041">
              <a:buFont typeface="+mj-lt"/>
              <a:buAutoNum type="arabicPeriod"/>
            </a:pPr>
            <a:endParaRPr lang="cs-CZ" sz="2215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POSTUP: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Vymyslete pořadí, ve kterém se odvětvily cesty jednotlivých skupin rostlin.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Zakreslete nejpravděpodobnější vztahy mezi skupinami a zaznamenejte první výskyt znaků z karet. </a:t>
            </a:r>
          </a:p>
        </p:txBody>
      </p:sp>
      <p:sp>
        <p:nvSpPr>
          <p:cNvPr id="5" name="Řečová bublina: oválný bublinový popisek 4">
            <a:extLst>
              <a:ext uri="{FF2B5EF4-FFF2-40B4-BE49-F238E27FC236}">
                <a16:creationId xmlns:a16="http://schemas.microsoft.com/office/drawing/2014/main" id="{C649A47D-5374-44B9-9993-C21250C49516}"/>
              </a:ext>
            </a:extLst>
          </p:cNvPr>
          <p:cNvSpPr/>
          <p:nvPr/>
        </p:nvSpPr>
        <p:spPr>
          <a:xfrm>
            <a:off x="6188849" y="116959"/>
            <a:ext cx="2860157" cy="1724025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>
                <a:solidFill>
                  <a:schemeClr val="tx1"/>
                </a:solidFill>
              </a:rPr>
              <a:t>Postupujte stejně jako při kreslení vztahů mezi živočichy.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0889FB3C-3968-48F8-92AC-40AB382CE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9633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dnadpis 7">
            <a:extLst>
              <a:ext uri="{FF2B5EF4-FFF2-40B4-BE49-F238E27FC236}">
                <a16:creationId xmlns:a16="http://schemas.microsoft.com/office/drawing/2014/main" id="{D9CC41F4-3148-40C5-81F2-5AEDA51E64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7424" y="3588727"/>
            <a:ext cx="5974080" cy="2270652"/>
          </a:xfrm>
        </p:spPr>
        <p:txBody>
          <a:bodyPr>
            <a:normAutofit/>
          </a:bodyPr>
          <a:lstStyle/>
          <a:p>
            <a:r>
              <a:rPr lang="cs-CZ" dirty="0"/>
              <a:t>prezentace k třetí hodině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snímky 3-26 pro použití v hodině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na konci řešení pro učitele</a:t>
            </a:r>
          </a:p>
          <a:p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2337521-247F-4A38-B05D-33C0BCEF6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299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Skupina 36">
            <a:extLst>
              <a:ext uri="{FF2B5EF4-FFF2-40B4-BE49-F238E27FC236}">
                <a16:creationId xmlns:a16="http://schemas.microsoft.com/office/drawing/2014/main" id="{2448D00E-7CCA-49FF-988A-0C35D1ABA826}"/>
              </a:ext>
            </a:extLst>
          </p:cNvPr>
          <p:cNvGrpSpPr/>
          <p:nvPr/>
        </p:nvGrpSpPr>
        <p:grpSpPr>
          <a:xfrm>
            <a:off x="1673556" y="2241778"/>
            <a:ext cx="6076097" cy="4859820"/>
            <a:chOff x="2373866" y="896813"/>
            <a:chExt cx="6076097" cy="4551476"/>
          </a:xfrm>
        </p:grpSpPr>
        <p:grpSp>
          <p:nvGrpSpPr>
            <p:cNvPr id="38" name="Skupina 37">
              <a:extLst>
                <a:ext uri="{FF2B5EF4-FFF2-40B4-BE49-F238E27FC236}">
                  <a16:creationId xmlns:a16="http://schemas.microsoft.com/office/drawing/2014/main" id="{8A8D1487-04AF-4E3C-B845-92985F8E3E9E}"/>
                </a:ext>
              </a:extLst>
            </p:cNvPr>
            <p:cNvGrpSpPr/>
            <p:nvPr/>
          </p:nvGrpSpPr>
          <p:grpSpPr>
            <a:xfrm flipH="1">
              <a:off x="5106686" y="896813"/>
              <a:ext cx="3343277" cy="3738328"/>
              <a:chOff x="1265179" y="427904"/>
              <a:chExt cx="3096989" cy="4506665"/>
            </a:xfrm>
          </p:grpSpPr>
          <p:cxnSp>
            <p:nvCxnSpPr>
              <p:cNvPr id="48" name="Přímá spojnice 47">
                <a:extLst>
                  <a:ext uri="{FF2B5EF4-FFF2-40B4-BE49-F238E27FC236}">
                    <a16:creationId xmlns:a16="http://schemas.microsoft.com/office/drawing/2014/main" id="{DB9800B8-AC35-4267-A288-D6362E5A60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65179" y="427906"/>
                <a:ext cx="2956478" cy="450666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Přímá spojnice 48">
                <a:extLst>
                  <a:ext uri="{FF2B5EF4-FFF2-40B4-BE49-F238E27FC236}">
                    <a16:creationId xmlns:a16="http://schemas.microsoft.com/office/drawing/2014/main" id="{A2536219-E865-4743-99AD-48C65D80303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25206" y="427904"/>
                <a:ext cx="842572" cy="148477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Přímá spojnice 49">
                <a:extLst>
                  <a:ext uri="{FF2B5EF4-FFF2-40B4-BE49-F238E27FC236}">
                    <a16:creationId xmlns:a16="http://schemas.microsoft.com/office/drawing/2014/main" id="{530710F6-9C65-48F5-A300-72B69070EA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12757" y="447480"/>
                <a:ext cx="1449411" cy="249237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Přímá spojnice 39">
              <a:extLst>
                <a:ext uri="{FF2B5EF4-FFF2-40B4-BE49-F238E27FC236}">
                  <a16:creationId xmlns:a16="http://schemas.microsoft.com/office/drawing/2014/main" id="{7A377069-8A71-4B0B-A5F6-954BEFB98596}"/>
                </a:ext>
              </a:extLst>
            </p:cNvPr>
            <p:cNvCxnSpPr>
              <a:cxnSpLocks/>
            </p:cNvCxnSpPr>
            <p:nvPr/>
          </p:nvCxnSpPr>
          <p:spPr>
            <a:xfrm>
              <a:off x="5258371" y="4635141"/>
              <a:ext cx="0" cy="813148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Přímá spojnice 42">
              <a:extLst>
                <a:ext uri="{FF2B5EF4-FFF2-40B4-BE49-F238E27FC236}">
                  <a16:creationId xmlns:a16="http://schemas.microsoft.com/office/drawing/2014/main" id="{7F9D5B72-3923-420F-BECD-A8FF42189E48}"/>
                </a:ext>
              </a:extLst>
            </p:cNvPr>
            <p:cNvCxnSpPr>
              <a:cxnSpLocks/>
            </p:cNvCxnSpPr>
            <p:nvPr/>
          </p:nvCxnSpPr>
          <p:spPr>
            <a:xfrm>
              <a:off x="3808807" y="913052"/>
              <a:ext cx="2125268" cy="2925523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Přímá spojnice 46">
              <a:extLst>
                <a:ext uri="{FF2B5EF4-FFF2-40B4-BE49-F238E27FC236}">
                  <a16:creationId xmlns:a16="http://schemas.microsoft.com/office/drawing/2014/main" id="{6ED7AC03-E924-4F82-8750-F7D554BE8A82}"/>
                </a:ext>
              </a:extLst>
            </p:cNvPr>
            <p:cNvCxnSpPr>
              <a:cxnSpLocks/>
            </p:cNvCxnSpPr>
            <p:nvPr/>
          </p:nvCxnSpPr>
          <p:spPr>
            <a:xfrm>
              <a:off x="2373866" y="913052"/>
              <a:ext cx="2869883" cy="3722090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Obdélník 19">
            <a:extLst>
              <a:ext uri="{FF2B5EF4-FFF2-40B4-BE49-F238E27FC236}">
                <a16:creationId xmlns:a16="http://schemas.microsoft.com/office/drawing/2014/main" id="{7E7B1409-891A-41E5-B08F-07BE951B07E4}"/>
              </a:ext>
            </a:extLst>
          </p:cNvPr>
          <p:cNvSpPr/>
          <p:nvPr/>
        </p:nvSpPr>
        <p:spPr>
          <a:xfrm>
            <a:off x="208919" y="5575360"/>
            <a:ext cx="2891817" cy="75404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vztahy mezi skupinami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70" name="Skupina 69">
            <a:extLst>
              <a:ext uri="{FF2B5EF4-FFF2-40B4-BE49-F238E27FC236}">
                <a16:creationId xmlns:a16="http://schemas.microsoft.com/office/drawing/2014/main" id="{4ED2F1C4-BE0E-4FBC-B66E-8298074AA3FB}"/>
              </a:ext>
            </a:extLst>
          </p:cNvPr>
          <p:cNvGrpSpPr/>
          <p:nvPr/>
        </p:nvGrpSpPr>
        <p:grpSpPr>
          <a:xfrm>
            <a:off x="584791" y="1623288"/>
            <a:ext cx="7953153" cy="601152"/>
            <a:chOff x="680544" y="1542569"/>
            <a:chExt cx="7560242" cy="601152"/>
          </a:xfrm>
        </p:grpSpPr>
        <p:sp>
          <p:nvSpPr>
            <p:cNvPr id="71" name="Obdélník 70">
              <a:extLst>
                <a:ext uri="{FF2B5EF4-FFF2-40B4-BE49-F238E27FC236}">
                  <a16:creationId xmlns:a16="http://schemas.microsoft.com/office/drawing/2014/main" id="{80E4ED47-09BA-4D6E-8C18-DC93DEB858F8}"/>
                </a:ext>
              </a:extLst>
            </p:cNvPr>
            <p:cNvSpPr/>
            <p:nvPr/>
          </p:nvSpPr>
          <p:spPr>
            <a:xfrm>
              <a:off x="5226365" y="1542569"/>
              <a:ext cx="1438267" cy="60115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dvouděložné</a:t>
              </a:r>
            </a:p>
          </p:txBody>
        </p:sp>
        <p:sp>
          <p:nvSpPr>
            <p:cNvPr id="72" name="Obdélník 71">
              <a:extLst>
                <a:ext uri="{FF2B5EF4-FFF2-40B4-BE49-F238E27FC236}">
                  <a16:creationId xmlns:a16="http://schemas.microsoft.com/office/drawing/2014/main" id="{01211392-3DBE-4EA0-913D-1B9F23E9DB86}"/>
                </a:ext>
              </a:extLst>
            </p:cNvPr>
            <p:cNvSpPr/>
            <p:nvPr/>
          </p:nvSpPr>
          <p:spPr>
            <a:xfrm>
              <a:off x="6802519" y="1542569"/>
              <a:ext cx="1438267" cy="60115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jednoděložné</a:t>
              </a:r>
            </a:p>
          </p:txBody>
        </p:sp>
        <p:sp>
          <p:nvSpPr>
            <p:cNvPr id="73" name="Obdélník 72">
              <a:extLst>
                <a:ext uri="{FF2B5EF4-FFF2-40B4-BE49-F238E27FC236}">
                  <a16:creationId xmlns:a16="http://schemas.microsoft.com/office/drawing/2014/main" id="{BE452A72-FA36-4DCA-9516-4FAC486BCE16}"/>
                </a:ext>
              </a:extLst>
            </p:cNvPr>
            <p:cNvSpPr/>
            <p:nvPr/>
          </p:nvSpPr>
          <p:spPr>
            <a:xfrm>
              <a:off x="3650209" y="1542569"/>
              <a:ext cx="1438267" cy="60115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nahosemenné</a:t>
              </a:r>
            </a:p>
          </p:txBody>
        </p:sp>
        <p:sp>
          <p:nvSpPr>
            <p:cNvPr id="74" name="Obdélník 73">
              <a:extLst>
                <a:ext uri="{FF2B5EF4-FFF2-40B4-BE49-F238E27FC236}">
                  <a16:creationId xmlns:a16="http://schemas.microsoft.com/office/drawing/2014/main" id="{4F1A0AEB-AA0D-4FA2-B0F7-2496878BBCFF}"/>
                </a:ext>
              </a:extLst>
            </p:cNvPr>
            <p:cNvSpPr/>
            <p:nvPr/>
          </p:nvSpPr>
          <p:spPr>
            <a:xfrm>
              <a:off x="2074054" y="1542569"/>
              <a:ext cx="1438267" cy="601152"/>
            </a:xfrm>
            <a:prstGeom prst="rect">
              <a:avLst/>
            </a:prstGeom>
            <a:solidFill>
              <a:srgbClr val="66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kapraďorosty</a:t>
              </a:r>
            </a:p>
          </p:txBody>
        </p:sp>
        <p:sp>
          <p:nvSpPr>
            <p:cNvPr id="75" name="Obdélník 74">
              <a:extLst>
                <a:ext uri="{FF2B5EF4-FFF2-40B4-BE49-F238E27FC236}">
                  <a16:creationId xmlns:a16="http://schemas.microsoft.com/office/drawing/2014/main" id="{4EAC0C40-1AF1-4486-8CD7-74F22AF7B8C8}"/>
                </a:ext>
              </a:extLst>
            </p:cNvPr>
            <p:cNvSpPr/>
            <p:nvPr/>
          </p:nvSpPr>
          <p:spPr>
            <a:xfrm>
              <a:off x="680544" y="1542569"/>
              <a:ext cx="1255622" cy="60115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mechorosty</a:t>
              </a:r>
            </a:p>
          </p:txBody>
        </p:sp>
      </p:grp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D0C17F05-22CF-4BCB-9066-001303B2C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82965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Skupina 36">
            <a:extLst>
              <a:ext uri="{FF2B5EF4-FFF2-40B4-BE49-F238E27FC236}">
                <a16:creationId xmlns:a16="http://schemas.microsoft.com/office/drawing/2014/main" id="{2448D00E-7CCA-49FF-988A-0C35D1ABA826}"/>
              </a:ext>
            </a:extLst>
          </p:cNvPr>
          <p:cNvGrpSpPr/>
          <p:nvPr/>
        </p:nvGrpSpPr>
        <p:grpSpPr>
          <a:xfrm>
            <a:off x="1673556" y="2241778"/>
            <a:ext cx="6076097" cy="4859820"/>
            <a:chOff x="2373866" y="896813"/>
            <a:chExt cx="6076097" cy="4551476"/>
          </a:xfrm>
        </p:grpSpPr>
        <p:grpSp>
          <p:nvGrpSpPr>
            <p:cNvPr id="38" name="Skupina 37">
              <a:extLst>
                <a:ext uri="{FF2B5EF4-FFF2-40B4-BE49-F238E27FC236}">
                  <a16:creationId xmlns:a16="http://schemas.microsoft.com/office/drawing/2014/main" id="{8A8D1487-04AF-4E3C-B845-92985F8E3E9E}"/>
                </a:ext>
              </a:extLst>
            </p:cNvPr>
            <p:cNvGrpSpPr/>
            <p:nvPr/>
          </p:nvGrpSpPr>
          <p:grpSpPr>
            <a:xfrm flipH="1">
              <a:off x="5106686" y="896813"/>
              <a:ext cx="3343277" cy="3738328"/>
              <a:chOff x="1265179" y="427904"/>
              <a:chExt cx="3096989" cy="4506665"/>
            </a:xfrm>
          </p:grpSpPr>
          <p:cxnSp>
            <p:nvCxnSpPr>
              <p:cNvPr id="48" name="Přímá spojnice 47">
                <a:extLst>
                  <a:ext uri="{FF2B5EF4-FFF2-40B4-BE49-F238E27FC236}">
                    <a16:creationId xmlns:a16="http://schemas.microsoft.com/office/drawing/2014/main" id="{DB9800B8-AC35-4267-A288-D6362E5A60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65179" y="427906"/>
                <a:ext cx="2956478" cy="450666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Přímá spojnice 48">
                <a:extLst>
                  <a:ext uri="{FF2B5EF4-FFF2-40B4-BE49-F238E27FC236}">
                    <a16:creationId xmlns:a16="http://schemas.microsoft.com/office/drawing/2014/main" id="{A2536219-E865-4743-99AD-48C65D80303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25206" y="427904"/>
                <a:ext cx="842572" cy="148477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Přímá spojnice 49">
                <a:extLst>
                  <a:ext uri="{FF2B5EF4-FFF2-40B4-BE49-F238E27FC236}">
                    <a16:creationId xmlns:a16="http://schemas.microsoft.com/office/drawing/2014/main" id="{530710F6-9C65-48F5-A300-72B69070EA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12757" y="447480"/>
                <a:ext cx="1449411" cy="249237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Přímá spojnice 39">
              <a:extLst>
                <a:ext uri="{FF2B5EF4-FFF2-40B4-BE49-F238E27FC236}">
                  <a16:creationId xmlns:a16="http://schemas.microsoft.com/office/drawing/2014/main" id="{7A377069-8A71-4B0B-A5F6-954BEFB98596}"/>
                </a:ext>
              </a:extLst>
            </p:cNvPr>
            <p:cNvCxnSpPr>
              <a:cxnSpLocks/>
            </p:cNvCxnSpPr>
            <p:nvPr/>
          </p:nvCxnSpPr>
          <p:spPr>
            <a:xfrm>
              <a:off x="5258371" y="4635141"/>
              <a:ext cx="0" cy="813148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Přímá spojnice 42">
              <a:extLst>
                <a:ext uri="{FF2B5EF4-FFF2-40B4-BE49-F238E27FC236}">
                  <a16:creationId xmlns:a16="http://schemas.microsoft.com/office/drawing/2014/main" id="{7F9D5B72-3923-420F-BECD-A8FF42189E48}"/>
                </a:ext>
              </a:extLst>
            </p:cNvPr>
            <p:cNvCxnSpPr>
              <a:cxnSpLocks/>
            </p:cNvCxnSpPr>
            <p:nvPr/>
          </p:nvCxnSpPr>
          <p:spPr>
            <a:xfrm>
              <a:off x="3808807" y="913052"/>
              <a:ext cx="2125268" cy="2925523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Přímá spojnice 46">
              <a:extLst>
                <a:ext uri="{FF2B5EF4-FFF2-40B4-BE49-F238E27FC236}">
                  <a16:creationId xmlns:a16="http://schemas.microsoft.com/office/drawing/2014/main" id="{6ED7AC03-E924-4F82-8750-F7D554BE8A82}"/>
                </a:ext>
              </a:extLst>
            </p:cNvPr>
            <p:cNvCxnSpPr>
              <a:cxnSpLocks/>
            </p:cNvCxnSpPr>
            <p:nvPr/>
          </p:nvCxnSpPr>
          <p:spPr>
            <a:xfrm>
              <a:off x="2373866" y="913052"/>
              <a:ext cx="2869883" cy="3722090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Obdélník 19">
            <a:extLst>
              <a:ext uri="{FF2B5EF4-FFF2-40B4-BE49-F238E27FC236}">
                <a16:creationId xmlns:a16="http://schemas.microsoft.com/office/drawing/2014/main" id="{7E7B1409-891A-41E5-B08F-07BE951B07E4}"/>
              </a:ext>
            </a:extLst>
          </p:cNvPr>
          <p:cNvSpPr/>
          <p:nvPr/>
        </p:nvSpPr>
        <p:spPr>
          <a:xfrm>
            <a:off x="208919" y="5575360"/>
            <a:ext cx="2891817" cy="75404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významné nové znaky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526F75CC-7F97-42A7-96DC-B56A1AC877BF}"/>
              </a:ext>
            </a:extLst>
          </p:cNvPr>
          <p:cNvSpPr txBox="1"/>
          <p:nvPr/>
        </p:nvSpPr>
        <p:spPr>
          <a:xfrm>
            <a:off x="6467144" y="3935053"/>
            <a:ext cx="1762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cévy</a:t>
            </a:r>
          </a:p>
        </p:txBody>
      </p:sp>
      <p:sp>
        <p:nvSpPr>
          <p:cNvPr id="32" name="Obdélník 31">
            <a:extLst>
              <a:ext uri="{FF2B5EF4-FFF2-40B4-BE49-F238E27FC236}">
                <a16:creationId xmlns:a16="http://schemas.microsoft.com/office/drawing/2014/main" id="{2FF1E4F4-B700-41C3-A73C-BBFFAD9DB874}"/>
              </a:ext>
            </a:extLst>
          </p:cNvPr>
          <p:cNvSpPr/>
          <p:nvPr/>
        </p:nvSpPr>
        <p:spPr>
          <a:xfrm>
            <a:off x="6184906" y="4081803"/>
            <a:ext cx="23198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Obdélník 32">
            <a:extLst>
              <a:ext uri="{FF2B5EF4-FFF2-40B4-BE49-F238E27FC236}">
                <a16:creationId xmlns:a16="http://schemas.microsoft.com/office/drawing/2014/main" id="{A1AAACBC-10A9-4850-8652-5CA1E27A2689}"/>
              </a:ext>
            </a:extLst>
          </p:cNvPr>
          <p:cNvSpPr/>
          <p:nvPr/>
        </p:nvSpPr>
        <p:spPr>
          <a:xfrm>
            <a:off x="6363205" y="3840634"/>
            <a:ext cx="23198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Obdélník 33">
            <a:extLst>
              <a:ext uri="{FF2B5EF4-FFF2-40B4-BE49-F238E27FC236}">
                <a16:creationId xmlns:a16="http://schemas.microsoft.com/office/drawing/2014/main" id="{C7BA4DDA-2544-4585-ADF9-FD621FFD28C3}"/>
              </a:ext>
            </a:extLst>
          </p:cNvPr>
          <p:cNvSpPr/>
          <p:nvPr/>
        </p:nvSpPr>
        <p:spPr>
          <a:xfrm>
            <a:off x="6653202" y="3685260"/>
            <a:ext cx="1110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květ, plod</a:t>
            </a:r>
          </a:p>
        </p:txBody>
      </p:sp>
      <p:grpSp>
        <p:nvGrpSpPr>
          <p:cNvPr id="70" name="Skupina 69">
            <a:extLst>
              <a:ext uri="{FF2B5EF4-FFF2-40B4-BE49-F238E27FC236}">
                <a16:creationId xmlns:a16="http://schemas.microsoft.com/office/drawing/2014/main" id="{4ED2F1C4-BE0E-4FBC-B66E-8298074AA3FB}"/>
              </a:ext>
            </a:extLst>
          </p:cNvPr>
          <p:cNvGrpSpPr/>
          <p:nvPr/>
        </p:nvGrpSpPr>
        <p:grpSpPr>
          <a:xfrm>
            <a:off x="584791" y="1623288"/>
            <a:ext cx="7953153" cy="601152"/>
            <a:chOff x="680544" y="1542569"/>
            <a:chExt cx="7560242" cy="601152"/>
          </a:xfrm>
        </p:grpSpPr>
        <p:sp>
          <p:nvSpPr>
            <p:cNvPr id="71" name="Obdélník 70">
              <a:extLst>
                <a:ext uri="{FF2B5EF4-FFF2-40B4-BE49-F238E27FC236}">
                  <a16:creationId xmlns:a16="http://schemas.microsoft.com/office/drawing/2014/main" id="{80E4ED47-09BA-4D6E-8C18-DC93DEB858F8}"/>
                </a:ext>
              </a:extLst>
            </p:cNvPr>
            <p:cNvSpPr/>
            <p:nvPr/>
          </p:nvSpPr>
          <p:spPr>
            <a:xfrm>
              <a:off x="5226365" y="1542569"/>
              <a:ext cx="1438267" cy="60115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dvouděložné</a:t>
              </a:r>
            </a:p>
          </p:txBody>
        </p:sp>
        <p:sp>
          <p:nvSpPr>
            <p:cNvPr id="72" name="Obdélník 71">
              <a:extLst>
                <a:ext uri="{FF2B5EF4-FFF2-40B4-BE49-F238E27FC236}">
                  <a16:creationId xmlns:a16="http://schemas.microsoft.com/office/drawing/2014/main" id="{01211392-3DBE-4EA0-913D-1B9F23E9DB86}"/>
                </a:ext>
              </a:extLst>
            </p:cNvPr>
            <p:cNvSpPr/>
            <p:nvPr/>
          </p:nvSpPr>
          <p:spPr>
            <a:xfrm>
              <a:off x="6802519" y="1542569"/>
              <a:ext cx="1438267" cy="60115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jednoděložné</a:t>
              </a:r>
            </a:p>
          </p:txBody>
        </p:sp>
        <p:sp>
          <p:nvSpPr>
            <p:cNvPr id="73" name="Obdélník 72">
              <a:extLst>
                <a:ext uri="{FF2B5EF4-FFF2-40B4-BE49-F238E27FC236}">
                  <a16:creationId xmlns:a16="http://schemas.microsoft.com/office/drawing/2014/main" id="{BE452A72-FA36-4DCA-9516-4FAC486BCE16}"/>
                </a:ext>
              </a:extLst>
            </p:cNvPr>
            <p:cNvSpPr/>
            <p:nvPr/>
          </p:nvSpPr>
          <p:spPr>
            <a:xfrm>
              <a:off x="3650209" y="1542569"/>
              <a:ext cx="1438267" cy="60115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nahosemenné</a:t>
              </a:r>
            </a:p>
          </p:txBody>
        </p:sp>
        <p:sp>
          <p:nvSpPr>
            <p:cNvPr id="74" name="Obdélník 73">
              <a:extLst>
                <a:ext uri="{FF2B5EF4-FFF2-40B4-BE49-F238E27FC236}">
                  <a16:creationId xmlns:a16="http://schemas.microsoft.com/office/drawing/2014/main" id="{4F1A0AEB-AA0D-4FA2-B0F7-2496878BBCFF}"/>
                </a:ext>
              </a:extLst>
            </p:cNvPr>
            <p:cNvSpPr/>
            <p:nvPr/>
          </p:nvSpPr>
          <p:spPr>
            <a:xfrm>
              <a:off x="2074054" y="1542569"/>
              <a:ext cx="1438267" cy="601152"/>
            </a:xfrm>
            <a:prstGeom prst="rect">
              <a:avLst/>
            </a:prstGeom>
            <a:solidFill>
              <a:srgbClr val="66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kapraďorosty</a:t>
              </a:r>
            </a:p>
          </p:txBody>
        </p:sp>
        <p:sp>
          <p:nvSpPr>
            <p:cNvPr id="75" name="Obdélník 74">
              <a:extLst>
                <a:ext uri="{FF2B5EF4-FFF2-40B4-BE49-F238E27FC236}">
                  <a16:creationId xmlns:a16="http://schemas.microsoft.com/office/drawing/2014/main" id="{4EAC0C40-1AF1-4486-8CD7-74F22AF7B8C8}"/>
                </a:ext>
              </a:extLst>
            </p:cNvPr>
            <p:cNvSpPr/>
            <p:nvPr/>
          </p:nvSpPr>
          <p:spPr>
            <a:xfrm>
              <a:off x="680544" y="1542569"/>
              <a:ext cx="1255622" cy="60115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mechorosty</a:t>
              </a:r>
            </a:p>
          </p:txBody>
        </p:sp>
      </p:grpSp>
      <p:sp>
        <p:nvSpPr>
          <p:cNvPr id="90" name="TextovéPole 89">
            <a:extLst>
              <a:ext uri="{FF2B5EF4-FFF2-40B4-BE49-F238E27FC236}">
                <a16:creationId xmlns:a16="http://schemas.microsoft.com/office/drawing/2014/main" id="{FB619562-7534-4099-B77E-79793A4C5987}"/>
              </a:ext>
            </a:extLst>
          </p:cNvPr>
          <p:cNvSpPr txBox="1"/>
          <p:nvPr/>
        </p:nvSpPr>
        <p:spPr>
          <a:xfrm>
            <a:off x="5795945" y="4722468"/>
            <a:ext cx="1188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semeno</a:t>
            </a:r>
          </a:p>
        </p:txBody>
      </p:sp>
      <p:sp>
        <p:nvSpPr>
          <p:cNvPr id="91" name="Obdélník 90">
            <a:extLst>
              <a:ext uri="{FF2B5EF4-FFF2-40B4-BE49-F238E27FC236}">
                <a16:creationId xmlns:a16="http://schemas.microsoft.com/office/drawing/2014/main" id="{9D108B48-24CB-438E-9D50-4A6A6BB9AAE8}"/>
              </a:ext>
            </a:extLst>
          </p:cNvPr>
          <p:cNvSpPr/>
          <p:nvPr/>
        </p:nvSpPr>
        <p:spPr>
          <a:xfrm>
            <a:off x="4919971" y="5641310"/>
            <a:ext cx="23198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2" name="Obdélník 91">
            <a:extLst>
              <a:ext uri="{FF2B5EF4-FFF2-40B4-BE49-F238E27FC236}">
                <a16:creationId xmlns:a16="http://schemas.microsoft.com/office/drawing/2014/main" id="{9B880704-1B6B-4F76-BAE2-9659E03E7B35}"/>
              </a:ext>
            </a:extLst>
          </p:cNvPr>
          <p:cNvSpPr/>
          <p:nvPr/>
        </p:nvSpPr>
        <p:spPr>
          <a:xfrm>
            <a:off x="5534648" y="4894580"/>
            <a:ext cx="23198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3" name="Obdélník 92">
            <a:extLst>
              <a:ext uri="{FF2B5EF4-FFF2-40B4-BE49-F238E27FC236}">
                <a16:creationId xmlns:a16="http://schemas.microsoft.com/office/drawing/2014/main" id="{01F11C16-D565-4B81-B741-FC2DC52A5A17}"/>
              </a:ext>
            </a:extLst>
          </p:cNvPr>
          <p:cNvSpPr/>
          <p:nvPr/>
        </p:nvSpPr>
        <p:spPr>
          <a:xfrm>
            <a:off x="4697203" y="5872342"/>
            <a:ext cx="23198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4" name="TextovéPole 93">
            <a:extLst>
              <a:ext uri="{FF2B5EF4-FFF2-40B4-BE49-F238E27FC236}">
                <a16:creationId xmlns:a16="http://schemas.microsoft.com/office/drawing/2014/main" id="{BF33095D-59C9-4F6D-9317-47099E7536F4}"/>
              </a:ext>
            </a:extLst>
          </p:cNvPr>
          <p:cNvSpPr txBox="1"/>
          <p:nvPr/>
        </p:nvSpPr>
        <p:spPr>
          <a:xfrm>
            <a:off x="4996043" y="5710536"/>
            <a:ext cx="1188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G &lt; S</a:t>
            </a:r>
          </a:p>
        </p:txBody>
      </p:sp>
      <p:sp>
        <p:nvSpPr>
          <p:cNvPr id="95" name="TextovéPole 94">
            <a:extLst>
              <a:ext uri="{FF2B5EF4-FFF2-40B4-BE49-F238E27FC236}">
                <a16:creationId xmlns:a16="http://schemas.microsoft.com/office/drawing/2014/main" id="{68292389-D590-4249-B40A-DAC203560702}"/>
              </a:ext>
            </a:extLst>
          </p:cNvPr>
          <p:cNvSpPr txBox="1"/>
          <p:nvPr/>
        </p:nvSpPr>
        <p:spPr>
          <a:xfrm>
            <a:off x="5242624" y="5479504"/>
            <a:ext cx="234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cévní svazky (cévice)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73BEA3CE-F863-4377-884B-136CA709C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76785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Skupina 36">
            <a:extLst>
              <a:ext uri="{FF2B5EF4-FFF2-40B4-BE49-F238E27FC236}">
                <a16:creationId xmlns:a16="http://schemas.microsoft.com/office/drawing/2014/main" id="{2448D00E-7CCA-49FF-988A-0C35D1ABA826}"/>
              </a:ext>
            </a:extLst>
          </p:cNvPr>
          <p:cNvGrpSpPr/>
          <p:nvPr/>
        </p:nvGrpSpPr>
        <p:grpSpPr>
          <a:xfrm>
            <a:off x="1673556" y="2241778"/>
            <a:ext cx="6076097" cy="4859820"/>
            <a:chOff x="2373866" y="896813"/>
            <a:chExt cx="6076097" cy="4551476"/>
          </a:xfrm>
        </p:grpSpPr>
        <p:grpSp>
          <p:nvGrpSpPr>
            <p:cNvPr id="38" name="Skupina 37">
              <a:extLst>
                <a:ext uri="{FF2B5EF4-FFF2-40B4-BE49-F238E27FC236}">
                  <a16:creationId xmlns:a16="http://schemas.microsoft.com/office/drawing/2014/main" id="{8A8D1487-04AF-4E3C-B845-92985F8E3E9E}"/>
                </a:ext>
              </a:extLst>
            </p:cNvPr>
            <p:cNvGrpSpPr/>
            <p:nvPr/>
          </p:nvGrpSpPr>
          <p:grpSpPr>
            <a:xfrm flipH="1">
              <a:off x="5106686" y="896813"/>
              <a:ext cx="3343277" cy="3738328"/>
              <a:chOff x="1265179" y="427904"/>
              <a:chExt cx="3096989" cy="4506665"/>
            </a:xfrm>
          </p:grpSpPr>
          <p:cxnSp>
            <p:nvCxnSpPr>
              <p:cNvPr id="48" name="Přímá spojnice 47">
                <a:extLst>
                  <a:ext uri="{FF2B5EF4-FFF2-40B4-BE49-F238E27FC236}">
                    <a16:creationId xmlns:a16="http://schemas.microsoft.com/office/drawing/2014/main" id="{DB9800B8-AC35-4267-A288-D6362E5A60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65179" y="427906"/>
                <a:ext cx="2956478" cy="450666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Přímá spojnice 48">
                <a:extLst>
                  <a:ext uri="{FF2B5EF4-FFF2-40B4-BE49-F238E27FC236}">
                    <a16:creationId xmlns:a16="http://schemas.microsoft.com/office/drawing/2014/main" id="{A2536219-E865-4743-99AD-48C65D80303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25206" y="427904"/>
                <a:ext cx="842572" cy="148477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Přímá spojnice 49">
                <a:extLst>
                  <a:ext uri="{FF2B5EF4-FFF2-40B4-BE49-F238E27FC236}">
                    <a16:creationId xmlns:a16="http://schemas.microsoft.com/office/drawing/2014/main" id="{530710F6-9C65-48F5-A300-72B69070EA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12757" y="447480"/>
                <a:ext cx="1449411" cy="249237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Přímá spojnice 39">
              <a:extLst>
                <a:ext uri="{FF2B5EF4-FFF2-40B4-BE49-F238E27FC236}">
                  <a16:creationId xmlns:a16="http://schemas.microsoft.com/office/drawing/2014/main" id="{7A377069-8A71-4B0B-A5F6-954BEFB98596}"/>
                </a:ext>
              </a:extLst>
            </p:cNvPr>
            <p:cNvCxnSpPr>
              <a:cxnSpLocks/>
            </p:cNvCxnSpPr>
            <p:nvPr/>
          </p:nvCxnSpPr>
          <p:spPr>
            <a:xfrm>
              <a:off x="5258371" y="4635141"/>
              <a:ext cx="0" cy="813148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Přímá spojnice 42">
              <a:extLst>
                <a:ext uri="{FF2B5EF4-FFF2-40B4-BE49-F238E27FC236}">
                  <a16:creationId xmlns:a16="http://schemas.microsoft.com/office/drawing/2014/main" id="{7F9D5B72-3923-420F-BECD-A8FF42189E48}"/>
                </a:ext>
              </a:extLst>
            </p:cNvPr>
            <p:cNvCxnSpPr>
              <a:cxnSpLocks/>
            </p:cNvCxnSpPr>
            <p:nvPr/>
          </p:nvCxnSpPr>
          <p:spPr>
            <a:xfrm>
              <a:off x="3808807" y="913052"/>
              <a:ext cx="2125268" cy="2925523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Přímá spojnice 46">
              <a:extLst>
                <a:ext uri="{FF2B5EF4-FFF2-40B4-BE49-F238E27FC236}">
                  <a16:creationId xmlns:a16="http://schemas.microsoft.com/office/drawing/2014/main" id="{6ED7AC03-E924-4F82-8750-F7D554BE8A82}"/>
                </a:ext>
              </a:extLst>
            </p:cNvPr>
            <p:cNvCxnSpPr>
              <a:cxnSpLocks/>
            </p:cNvCxnSpPr>
            <p:nvPr/>
          </p:nvCxnSpPr>
          <p:spPr>
            <a:xfrm>
              <a:off x="2373866" y="913052"/>
              <a:ext cx="2869883" cy="3722090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Obdélník 19">
            <a:extLst>
              <a:ext uri="{FF2B5EF4-FFF2-40B4-BE49-F238E27FC236}">
                <a16:creationId xmlns:a16="http://schemas.microsoft.com/office/drawing/2014/main" id="{7E7B1409-891A-41E5-B08F-07BE951B07E4}"/>
              </a:ext>
            </a:extLst>
          </p:cNvPr>
          <p:cNvSpPr/>
          <p:nvPr/>
        </p:nvSpPr>
        <p:spPr>
          <a:xfrm>
            <a:off x="208919" y="5575360"/>
            <a:ext cx="2891817" cy="75404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významné nové znaky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526F75CC-7F97-42A7-96DC-B56A1AC877BF}"/>
              </a:ext>
            </a:extLst>
          </p:cNvPr>
          <p:cNvSpPr txBox="1"/>
          <p:nvPr/>
        </p:nvSpPr>
        <p:spPr>
          <a:xfrm>
            <a:off x="6467144" y="3935053"/>
            <a:ext cx="1762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cévy</a:t>
            </a:r>
          </a:p>
        </p:txBody>
      </p: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D63528E9-639D-4EA0-90B6-308431F47B63}"/>
              </a:ext>
            </a:extLst>
          </p:cNvPr>
          <p:cNvSpPr txBox="1"/>
          <p:nvPr/>
        </p:nvSpPr>
        <p:spPr>
          <a:xfrm>
            <a:off x="5795945" y="4722468"/>
            <a:ext cx="3348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semeno (nejdřív více děloh)</a:t>
            </a:r>
          </a:p>
        </p:txBody>
      </p:sp>
      <p:sp>
        <p:nvSpPr>
          <p:cNvPr id="30" name="Obdélník 29">
            <a:extLst>
              <a:ext uri="{FF2B5EF4-FFF2-40B4-BE49-F238E27FC236}">
                <a16:creationId xmlns:a16="http://schemas.microsoft.com/office/drawing/2014/main" id="{B6BD5C46-5B66-482E-804C-46ECF561E64F}"/>
              </a:ext>
            </a:extLst>
          </p:cNvPr>
          <p:cNvSpPr/>
          <p:nvPr/>
        </p:nvSpPr>
        <p:spPr>
          <a:xfrm>
            <a:off x="4919971" y="5641310"/>
            <a:ext cx="23198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bdélník 30">
            <a:extLst>
              <a:ext uri="{FF2B5EF4-FFF2-40B4-BE49-F238E27FC236}">
                <a16:creationId xmlns:a16="http://schemas.microsoft.com/office/drawing/2014/main" id="{56FC7F4E-CE92-41A3-A634-6609BC7AF414}"/>
              </a:ext>
            </a:extLst>
          </p:cNvPr>
          <p:cNvSpPr/>
          <p:nvPr/>
        </p:nvSpPr>
        <p:spPr>
          <a:xfrm>
            <a:off x="5534648" y="4894580"/>
            <a:ext cx="23198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>
            <a:extLst>
              <a:ext uri="{FF2B5EF4-FFF2-40B4-BE49-F238E27FC236}">
                <a16:creationId xmlns:a16="http://schemas.microsoft.com/office/drawing/2014/main" id="{2FF1E4F4-B700-41C3-A73C-BBFFAD9DB874}"/>
              </a:ext>
            </a:extLst>
          </p:cNvPr>
          <p:cNvSpPr/>
          <p:nvPr/>
        </p:nvSpPr>
        <p:spPr>
          <a:xfrm>
            <a:off x="6184906" y="4081803"/>
            <a:ext cx="23198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Obdélník 32">
            <a:extLst>
              <a:ext uri="{FF2B5EF4-FFF2-40B4-BE49-F238E27FC236}">
                <a16:creationId xmlns:a16="http://schemas.microsoft.com/office/drawing/2014/main" id="{A1AAACBC-10A9-4850-8652-5CA1E27A2689}"/>
              </a:ext>
            </a:extLst>
          </p:cNvPr>
          <p:cNvSpPr/>
          <p:nvPr/>
        </p:nvSpPr>
        <p:spPr>
          <a:xfrm>
            <a:off x="6363205" y="3840634"/>
            <a:ext cx="23198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Obdélník 33">
            <a:extLst>
              <a:ext uri="{FF2B5EF4-FFF2-40B4-BE49-F238E27FC236}">
                <a16:creationId xmlns:a16="http://schemas.microsoft.com/office/drawing/2014/main" id="{C7BA4DDA-2544-4585-ADF9-FD621FFD28C3}"/>
              </a:ext>
            </a:extLst>
          </p:cNvPr>
          <p:cNvSpPr/>
          <p:nvPr/>
        </p:nvSpPr>
        <p:spPr>
          <a:xfrm>
            <a:off x="6653202" y="3685260"/>
            <a:ext cx="1110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květ, plod</a:t>
            </a:r>
          </a:p>
        </p:txBody>
      </p:sp>
      <p:sp>
        <p:nvSpPr>
          <p:cNvPr id="35" name="Obdélník 34">
            <a:extLst>
              <a:ext uri="{FF2B5EF4-FFF2-40B4-BE49-F238E27FC236}">
                <a16:creationId xmlns:a16="http://schemas.microsoft.com/office/drawing/2014/main" id="{F0E0F4EC-E248-48EC-B7B9-58AA549DC23A}"/>
              </a:ext>
            </a:extLst>
          </p:cNvPr>
          <p:cNvSpPr/>
          <p:nvPr/>
        </p:nvSpPr>
        <p:spPr>
          <a:xfrm>
            <a:off x="4697203" y="5872342"/>
            <a:ext cx="23198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6" name="TextovéPole 35">
            <a:extLst>
              <a:ext uri="{FF2B5EF4-FFF2-40B4-BE49-F238E27FC236}">
                <a16:creationId xmlns:a16="http://schemas.microsoft.com/office/drawing/2014/main" id="{C7DB95E7-063D-4C6A-A142-343C69C3E473}"/>
              </a:ext>
            </a:extLst>
          </p:cNvPr>
          <p:cNvSpPr txBox="1"/>
          <p:nvPr/>
        </p:nvSpPr>
        <p:spPr>
          <a:xfrm>
            <a:off x="4996043" y="5710536"/>
            <a:ext cx="1188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G &lt; S</a:t>
            </a:r>
          </a:p>
        </p:txBody>
      </p:sp>
      <p:sp>
        <p:nvSpPr>
          <p:cNvPr id="66" name="Obdélník 65">
            <a:extLst>
              <a:ext uri="{FF2B5EF4-FFF2-40B4-BE49-F238E27FC236}">
                <a16:creationId xmlns:a16="http://schemas.microsoft.com/office/drawing/2014/main" id="{A6595F09-7BBB-4874-B54D-FC88E34828F9}"/>
              </a:ext>
            </a:extLst>
          </p:cNvPr>
          <p:cNvSpPr/>
          <p:nvPr/>
        </p:nvSpPr>
        <p:spPr>
          <a:xfrm>
            <a:off x="5845997" y="2458923"/>
            <a:ext cx="231981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7" name="Obdélník 66">
            <a:extLst>
              <a:ext uri="{FF2B5EF4-FFF2-40B4-BE49-F238E27FC236}">
                <a16:creationId xmlns:a16="http://schemas.microsoft.com/office/drawing/2014/main" id="{2F5146ED-FA79-4D3B-AD4D-0C2B391C5D45}"/>
              </a:ext>
            </a:extLst>
          </p:cNvPr>
          <p:cNvSpPr/>
          <p:nvPr/>
        </p:nvSpPr>
        <p:spPr>
          <a:xfrm>
            <a:off x="7462846" y="2452324"/>
            <a:ext cx="231981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8" name="Obdélník 67">
            <a:extLst>
              <a:ext uri="{FF2B5EF4-FFF2-40B4-BE49-F238E27FC236}">
                <a16:creationId xmlns:a16="http://schemas.microsoft.com/office/drawing/2014/main" id="{E9191C7D-5559-417A-9DA9-D35C5161E067}"/>
              </a:ext>
            </a:extLst>
          </p:cNvPr>
          <p:cNvSpPr/>
          <p:nvPr/>
        </p:nvSpPr>
        <p:spPr>
          <a:xfrm>
            <a:off x="6145287" y="2214778"/>
            <a:ext cx="12200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/>
              <a:t>2 dělohy, </a:t>
            </a:r>
          </a:p>
          <a:p>
            <a:r>
              <a:rPr lang="cs-CZ" sz="1600" dirty="0"/>
              <a:t>5-četný květ</a:t>
            </a:r>
          </a:p>
        </p:txBody>
      </p:sp>
      <p:sp>
        <p:nvSpPr>
          <p:cNvPr id="69" name="Obdélník 68">
            <a:extLst>
              <a:ext uri="{FF2B5EF4-FFF2-40B4-BE49-F238E27FC236}">
                <a16:creationId xmlns:a16="http://schemas.microsoft.com/office/drawing/2014/main" id="{B2CBF8E4-56DA-4F10-A7D8-0DE5A06C65D7}"/>
              </a:ext>
            </a:extLst>
          </p:cNvPr>
          <p:cNvSpPr/>
          <p:nvPr/>
        </p:nvSpPr>
        <p:spPr>
          <a:xfrm>
            <a:off x="7806252" y="2226082"/>
            <a:ext cx="12200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/>
              <a:t>1 děloha, </a:t>
            </a:r>
          </a:p>
          <a:p>
            <a:r>
              <a:rPr lang="cs-CZ" sz="1600" dirty="0"/>
              <a:t>3-četný květ</a:t>
            </a:r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7272CCE3-AC11-4983-BE18-CE82238F1969}"/>
              </a:ext>
            </a:extLst>
          </p:cNvPr>
          <p:cNvSpPr txBox="1"/>
          <p:nvPr/>
        </p:nvSpPr>
        <p:spPr>
          <a:xfrm>
            <a:off x="4719365" y="6324877"/>
            <a:ext cx="3044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rodozměna (nejdřív G &gt; S)</a:t>
            </a:r>
          </a:p>
        </p:txBody>
      </p:sp>
      <p:sp>
        <p:nvSpPr>
          <p:cNvPr id="41" name="Obdélník 40">
            <a:extLst>
              <a:ext uri="{FF2B5EF4-FFF2-40B4-BE49-F238E27FC236}">
                <a16:creationId xmlns:a16="http://schemas.microsoft.com/office/drawing/2014/main" id="{B718DA8C-787F-49B1-A23F-869AAE536E68}"/>
              </a:ext>
            </a:extLst>
          </p:cNvPr>
          <p:cNvSpPr/>
          <p:nvPr/>
        </p:nvSpPr>
        <p:spPr>
          <a:xfrm>
            <a:off x="4456009" y="6501668"/>
            <a:ext cx="231981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42" name="Skupina 41">
            <a:extLst>
              <a:ext uri="{FF2B5EF4-FFF2-40B4-BE49-F238E27FC236}">
                <a16:creationId xmlns:a16="http://schemas.microsoft.com/office/drawing/2014/main" id="{508C93B2-B354-44D9-BC92-A6A1C25CCD5F}"/>
              </a:ext>
            </a:extLst>
          </p:cNvPr>
          <p:cNvGrpSpPr/>
          <p:nvPr/>
        </p:nvGrpSpPr>
        <p:grpSpPr>
          <a:xfrm>
            <a:off x="584791" y="1623288"/>
            <a:ext cx="7953153" cy="601152"/>
            <a:chOff x="680544" y="1542569"/>
            <a:chExt cx="7560242" cy="601152"/>
          </a:xfrm>
        </p:grpSpPr>
        <p:sp>
          <p:nvSpPr>
            <p:cNvPr id="44" name="Obdélník 43">
              <a:extLst>
                <a:ext uri="{FF2B5EF4-FFF2-40B4-BE49-F238E27FC236}">
                  <a16:creationId xmlns:a16="http://schemas.microsoft.com/office/drawing/2014/main" id="{090D8945-D2F5-49EB-8894-4C0148BFE103}"/>
                </a:ext>
              </a:extLst>
            </p:cNvPr>
            <p:cNvSpPr/>
            <p:nvPr/>
          </p:nvSpPr>
          <p:spPr>
            <a:xfrm>
              <a:off x="5226365" y="1542569"/>
              <a:ext cx="1438267" cy="60115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dvouděložné</a:t>
              </a:r>
            </a:p>
          </p:txBody>
        </p:sp>
        <p:sp>
          <p:nvSpPr>
            <p:cNvPr id="45" name="Obdélník 44">
              <a:extLst>
                <a:ext uri="{FF2B5EF4-FFF2-40B4-BE49-F238E27FC236}">
                  <a16:creationId xmlns:a16="http://schemas.microsoft.com/office/drawing/2014/main" id="{410FA095-71DD-4479-9043-34AFDE456FD0}"/>
                </a:ext>
              </a:extLst>
            </p:cNvPr>
            <p:cNvSpPr/>
            <p:nvPr/>
          </p:nvSpPr>
          <p:spPr>
            <a:xfrm>
              <a:off x="6802519" y="1542569"/>
              <a:ext cx="1438267" cy="60115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jednoděložné</a:t>
              </a:r>
            </a:p>
          </p:txBody>
        </p:sp>
        <p:sp>
          <p:nvSpPr>
            <p:cNvPr id="46" name="Obdélník 45">
              <a:extLst>
                <a:ext uri="{FF2B5EF4-FFF2-40B4-BE49-F238E27FC236}">
                  <a16:creationId xmlns:a16="http://schemas.microsoft.com/office/drawing/2014/main" id="{D3ABDDE7-9E77-4CEC-93CD-2E91F294A7CA}"/>
                </a:ext>
              </a:extLst>
            </p:cNvPr>
            <p:cNvSpPr/>
            <p:nvPr/>
          </p:nvSpPr>
          <p:spPr>
            <a:xfrm>
              <a:off x="3650209" y="1542569"/>
              <a:ext cx="1438267" cy="60115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nahosemenné</a:t>
              </a:r>
            </a:p>
          </p:txBody>
        </p:sp>
        <p:sp>
          <p:nvSpPr>
            <p:cNvPr id="57" name="Obdélník 56">
              <a:extLst>
                <a:ext uri="{FF2B5EF4-FFF2-40B4-BE49-F238E27FC236}">
                  <a16:creationId xmlns:a16="http://schemas.microsoft.com/office/drawing/2014/main" id="{F9BB0514-EB4B-4C7C-BA43-C5CFD860A001}"/>
                </a:ext>
              </a:extLst>
            </p:cNvPr>
            <p:cNvSpPr/>
            <p:nvPr/>
          </p:nvSpPr>
          <p:spPr>
            <a:xfrm>
              <a:off x="2074054" y="1542569"/>
              <a:ext cx="1438267" cy="601152"/>
            </a:xfrm>
            <a:prstGeom prst="rect">
              <a:avLst/>
            </a:prstGeom>
            <a:solidFill>
              <a:srgbClr val="66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kapraďorosty</a:t>
              </a:r>
            </a:p>
          </p:txBody>
        </p:sp>
        <p:sp>
          <p:nvSpPr>
            <p:cNvPr id="58" name="Obdélník 57">
              <a:extLst>
                <a:ext uri="{FF2B5EF4-FFF2-40B4-BE49-F238E27FC236}">
                  <a16:creationId xmlns:a16="http://schemas.microsoft.com/office/drawing/2014/main" id="{89697CFA-2482-4A6D-A616-A850C86C4677}"/>
                </a:ext>
              </a:extLst>
            </p:cNvPr>
            <p:cNvSpPr/>
            <p:nvPr/>
          </p:nvSpPr>
          <p:spPr>
            <a:xfrm>
              <a:off x="680544" y="1542569"/>
              <a:ext cx="1255622" cy="60115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mechorosty</a:t>
              </a:r>
            </a:p>
          </p:txBody>
        </p:sp>
      </p:grpSp>
      <p:sp>
        <p:nvSpPr>
          <p:cNvPr id="60" name="TextovéPole 59">
            <a:extLst>
              <a:ext uri="{FF2B5EF4-FFF2-40B4-BE49-F238E27FC236}">
                <a16:creationId xmlns:a16="http://schemas.microsoft.com/office/drawing/2014/main" id="{F7E52A1D-2805-4E6C-A31A-D14EB9EE1B55}"/>
              </a:ext>
            </a:extLst>
          </p:cNvPr>
          <p:cNvSpPr txBox="1"/>
          <p:nvPr/>
        </p:nvSpPr>
        <p:spPr>
          <a:xfrm>
            <a:off x="5242624" y="5479504"/>
            <a:ext cx="234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cévní svazky (cévice)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7E44777A-1148-4D7E-A152-4F3EC6C26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28878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bdélník 59">
            <a:extLst>
              <a:ext uri="{FF2B5EF4-FFF2-40B4-BE49-F238E27FC236}">
                <a16:creationId xmlns:a16="http://schemas.microsoft.com/office/drawing/2014/main" id="{3E5AB994-27A8-4117-91EB-6C08E218D114}"/>
              </a:ext>
            </a:extLst>
          </p:cNvPr>
          <p:cNvSpPr/>
          <p:nvPr/>
        </p:nvSpPr>
        <p:spPr>
          <a:xfrm>
            <a:off x="220336" y="5745490"/>
            <a:ext cx="2891817" cy="75404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hierarchické skupiny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5" name="Skupina 4">
            <a:extLst>
              <a:ext uri="{FF2B5EF4-FFF2-40B4-BE49-F238E27FC236}">
                <a16:creationId xmlns:a16="http://schemas.microsoft.com/office/drawing/2014/main" id="{2261FF0A-382C-48A2-BA15-5EA3078A9624}"/>
              </a:ext>
            </a:extLst>
          </p:cNvPr>
          <p:cNvGrpSpPr/>
          <p:nvPr/>
        </p:nvGrpSpPr>
        <p:grpSpPr>
          <a:xfrm>
            <a:off x="4019107" y="1341054"/>
            <a:ext cx="4703795" cy="1361605"/>
            <a:chOff x="3944679" y="82907"/>
            <a:chExt cx="4703795" cy="1361605"/>
          </a:xfrm>
        </p:grpSpPr>
        <p:sp>
          <p:nvSpPr>
            <p:cNvPr id="61" name="Pravá složená závorka 60">
              <a:extLst>
                <a:ext uri="{FF2B5EF4-FFF2-40B4-BE49-F238E27FC236}">
                  <a16:creationId xmlns:a16="http://schemas.microsoft.com/office/drawing/2014/main" id="{47D24F8B-A413-4743-AF81-16BF758B29DE}"/>
                </a:ext>
              </a:extLst>
            </p:cNvPr>
            <p:cNvSpPr/>
            <p:nvPr/>
          </p:nvSpPr>
          <p:spPr>
            <a:xfrm rot="16200000">
              <a:off x="6680226" y="12173"/>
              <a:ext cx="244586" cy="2620091"/>
            </a:xfrm>
            <a:prstGeom prst="rightBrace">
              <a:avLst>
                <a:gd name="adj1" fmla="val 239636"/>
                <a:gd name="adj2" fmla="val 5000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2" name="Pravá složená závorka 61">
              <a:extLst>
                <a:ext uri="{FF2B5EF4-FFF2-40B4-BE49-F238E27FC236}">
                  <a16:creationId xmlns:a16="http://schemas.microsoft.com/office/drawing/2014/main" id="{BBB4AC3F-F20D-4F51-A5BE-336C75FA27E0}"/>
                </a:ext>
              </a:extLst>
            </p:cNvPr>
            <p:cNvSpPr/>
            <p:nvPr/>
          </p:nvSpPr>
          <p:spPr>
            <a:xfrm rot="16200000">
              <a:off x="5818638" y="-1372691"/>
              <a:ext cx="419968" cy="4167886"/>
            </a:xfrm>
            <a:prstGeom prst="rightBrace">
              <a:avLst>
                <a:gd name="adj1" fmla="val 252667"/>
                <a:gd name="adj2" fmla="val 5000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3" name="Obdélník 62">
              <a:extLst>
                <a:ext uri="{FF2B5EF4-FFF2-40B4-BE49-F238E27FC236}">
                  <a16:creationId xmlns:a16="http://schemas.microsoft.com/office/drawing/2014/main" id="{495C44A1-BE7A-4CC3-A84A-20087C56FC9C}"/>
                </a:ext>
              </a:extLst>
            </p:cNvPr>
            <p:cNvSpPr/>
            <p:nvPr/>
          </p:nvSpPr>
          <p:spPr>
            <a:xfrm>
              <a:off x="5631416" y="769047"/>
              <a:ext cx="30170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s-CZ" dirty="0"/>
                <a:t>krytosemenné rostliny</a:t>
              </a:r>
            </a:p>
          </p:txBody>
        </p:sp>
        <p:sp>
          <p:nvSpPr>
            <p:cNvPr id="64" name="Obdélník 63">
              <a:extLst>
                <a:ext uri="{FF2B5EF4-FFF2-40B4-BE49-F238E27FC236}">
                  <a16:creationId xmlns:a16="http://schemas.microsoft.com/office/drawing/2014/main" id="{5028C6F7-06AA-4C02-9EC3-F9DF2CA436E0}"/>
                </a:ext>
              </a:extLst>
            </p:cNvPr>
            <p:cNvSpPr/>
            <p:nvPr/>
          </p:nvSpPr>
          <p:spPr>
            <a:xfrm>
              <a:off x="5024011" y="82907"/>
              <a:ext cx="28185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s-CZ" dirty="0"/>
                <a:t>semenné rostliny</a:t>
              </a:r>
            </a:p>
          </p:txBody>
        </p:sp>
      </p:grp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AE72CE1A-1FF4-41ED-9BF0-44C82608CE19}"/>
              </a:ext>
            </a:extLst>
          </p:cNvPr>
          <p:cNvGrpSpPr/>
          <p:nvPr/>
        </p:nvGrpSpPr>
        <p:grpSpPr>
          <a:xfrm>
            <a:off x="595423" y="2856042"/>
            <a:ext cx="7953153" cy="4446278"/>
            <a:chOff x="584791" y="1512827"/>
            <a:chExt cx="7953153" cy="5588771"/>
          </a:xfrm>
        </p:grpSpPr>
        <p:sp>
          <p:nvSpPr>
            <p:cNvPr id="23" name="TextovéPole 22">
              <a:extLst>
                <a:ext uri="{FF2B5EF4-FFF2-40B4-BE49-F238E27FC236}">
                  <a16:creationId xmlns:a16="http://schemas.microsoft.com/office/drawing/2014/main" id="{A3753CF5-4566-43A8-8B55-67A1C97540C8}"/>
                </a:ext>
              </a:extLst>
            </p:cNvPr>
            <p:cNvSpPr txBox="1"/>
            <p:nvPr/>
          </p:nvSpPr>
          <p:spPr>
            <a:xfrm>
              <a:off x="6467144" y="3935053"/>
              <a:ext cx="17623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cévy</a:t>
              </a:r>
            </a:p>
          </p:txBody>
        </p:sp>
        <p:sp>
          <p:nvSpPr>
            <p:cNvPr id="24" name="Obdélník 23">
              <a:extLst>
                <a:ext uri="{FF2B5EF4-FFF2-40B4-BE49-F238E27FC236}">
                  <a16:creationId xmlns:a16="http://schemas.microsoft.com/office/drawing/2014/main" id="{0F9E718D-63F2-4531-96A3-83C1ACD89D69}"/>
                </a:ext>
              </a:extLst>
            </p:cNvPr>
            <p:cNvSpPr/>
            <p:nvPr/>
          </p:nvSpPr>
          <p:spPr>
            <a:xfrm>
              <a:off x="6184906" y="4081803"/>
              <a:ext cx="231981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5" name="Obdélník 24">
              <a:extLst>
                <a:ext uri="{FF2B5EF4-FFF2-40B4-BE49-F238E27FC236}">
                  <a16:creationId xmlns:a16="http://schemas.microsoft.com/office/drawing/2014/main" id="{CC3E840F-EA93-40A9-9CD1-1E3A146A39F9}"/>
                </a:ext>
              </a:extLst>
            </p:cNvPr>
            <p:cNvSpPr/>
            <p:nvPr/>
          </p:nvSpPr>
          <p:spPr>
            <a:xfrm>
              <a:off x="6363205" y="3840634"/>
              <a:ext cx="231981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6" name="Obdélník 25">
              <a:extLst>
                <a:ext uri="{FF2B5EF4-FFF2-40B4-BE49-F238E27FC236}">
                  <a16:creationId xmlns:a16="http://schemas.microsoft.com/office/drawing/2014/main" id="{F472471A-7961-4235-A25E-BE5E3046FA8D}"/>
                </a:ext>
              </a:extLst>
            </p:cNvPr>
            <p:cNvSpPr/>
            <p:nvPr/>
          </p:nvSpPr>
          <p:spPr>
            <a:xfrm>
              <a:off x="6653202" y="3685260"/>
              <a:ext cx="11109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dirty="0"/>
                <a:t>květ, plod</a:t>
              </a:r>
            </a:p>
          </p:txBody>
        </p:sp>
        <p:grpSp>
          <p:nvGrpSpPr>
            <p:cNvPr id="27" name="Skupina 26">
              <a:extLst>
                <a:ext uri="{FF2B5EF4-FFF2-40B4-BE49-F238E27FC236}">
                  <a16:creationId xmlns:a16="http://schemas.microsoft.com/office/drawing/2014/main" id="{1CE05B59-FAC7-4776-9753-9F1D2DF2417B}"/>
                </a:ext>
              </a:extLst>
            </p:cNvPr>
            <p:cNvGrpSpPr/>
            <p:nvPr/>
          </p:nvGrpSpPr>
          <p:grpSpPr>
            <a:xfrm>
              <a:off x="584791" y="1512827"/>
              <a:ext cx="7953153" cy="5588771"/>
              <a:chOff x="584791" y="1512827"/>
              <a:chExt cx="7953153" cy="5588771"/>
            </a:xfrm>
          </p:grpSpPr>
          <p:grpSp>
            <p:nvGrpSpPr>
              <p:cNvPr id="34" name="Skupina 33">
                <a:extLst>
                  <a:ext uri="{FF2B5EF4-FFF2-40B4-BE49-F238E27FC236}">
                    <a16:creationId xmlns:a16="http://schemas.microsoft.com/office/drawing/2014/main" id="{B84C77DF-ACA3-4081-8D7E-A5E2AF18ED64}"/>
                  </a:ext>
                </a:extLst>
              </p:cNvPr>
              <p:cNvGrpSpPr/>
              <p:nvPr/>
            </p:nvGrpSpPr>
            <p:grpSpPr>
              <a:xfrm>
                <a:off x="1673556" y="2241778"/>
                <a:ext cx="6076097" cy="4859820"/>
                <a:chOff x="2373866" y="896813"/>
                <a:chExt cx="6076097" cy="4551476"/>
              </a:xfrm>
            </p:grpSpPr>
            <p:grpSp>
              <p:nvGrpSpPr>
                <p:cNvPr id="42" name="Skupina 41">
                  <a:extLst>
                    <a:ext uri="{FF2B5EF4-FFF2-40B4-BE49-F238E27FC236}">
                      <a16:creationId xmlns:a16="http://schemas.microsoft.com/office/drawing/2014/main" id="{24F02753-EC9C-4179-BEB3-70BC6ECD2DB8}"/>
                    </a:ext>
                  </a:extLst>
                </p:cNvPr>
                <p:cNvGrpSpPr/>
                <p:nvPr/>
              </p:nvGrpSpPr>
              <p:grpSpPr>
                <a:xfrm flipH="1">
                  <a:off x="5106686" y="896813"/>
                  <a:ext cx="3343277" cy="3738328"/>
                  <a:chOff x="1265179" y="427904"/>
                  <a:chExt cx="3096989" cy="4506665"/>
                </a:xfrm>
              </p:grpSpPr>
              <p:cxnSp>
                <p:nvCxnSpPr>
                  <p:cNvPr id="46" name="Přímá spojnice 45">
                    <a:extLst>
                      <a:ext uri="{FF2B5EF4-FFF2-40B4-BE49-F238E27FC236}">
                        <a16:creationId xmlns:a16="http://schemas.microsoft.com/office/drawing/2014/main" id="{53E003ED-17BF-44BE-B4BE-4A3EEBD3FE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65179" y="427906"/>
                    <a:ext cx="2956478" cy="450666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Přímá spojnice 64">
                    <a:extLst>
                      <a:ext uri="{FF2B5EF4-FFF2-40B4-BE49-F238E27FC236}">
                        <a16:creationId xmlns:a16="http://schemas.microsoft.com/office/drawing/2014/main" id="{44841330-F36D-49FB-B21B-0B26B6CB39F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225206" y="427904"/>
                    <a:ext cx="842572" cy="1484777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Přímá spojnice 65">
                    <a:extLst>
                      <a:ext uri="{FF2B5EF4-FFF2-40B4-BE49-F238E27FC236}">
                        <a16:creationId xmlns:a16="http://schemas.microsoft.com/office/drawing/2014/main" id="{E2386729-31A2-41B4-B1C0-B62916BFBE5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912757" y="447480"/>
                    <a:ext cx="1449411" cy="249237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3" name="Přímá spojnice 42">
                  <a:extLst>
                    <a:ext uri="{FF2B5EF4-FFF2-40B4-BE49-F238E27FC236}">
                      <a16:creationId xmlns:a16="http://schemas.microsoft.com/office/drawing/2014/main" id="{F625FFED-8550-4C2B-BEDE-47CA1E89B4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58371" y="4635141"/>
                  <a:ext cx="0" cy="81314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Přímá spojnice 43">
                  <a:extLst>
                    <a:ext uri="{FF2B5EF4-FFF2-40B4-BE49-F238E27FC236}">
                      <a16:creationId xmlns:a16="http://schemas.microsoft.com/office/drawing/2014/main" id="{6C7E82F0-53F8-4FC7-A1DE-1AE1ABF709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08807" y="913052"/>
                  <a:ext cx="2125268" cy="292552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Přímá spojnice 44">
                  <a:extLst>
                    <a:ext uri="{FF2B5EF4-FFF2-40B4-BE49-F238E27FC236}">
                      <a16:creationId xmlns:a16="http://schemas.microsoft.com/office/drawing/2014/main" id="{B3AB3D85-28AA-4F34-8460-448FD52D9E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3866" y="913052"/>
                  <a:ext cx="2869883" cy="372209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" name="Skupina 34">
                <a:extLst>
                  <a:ext uri="{FF2B5EF4-FFF2-40B4-BE49-F238E27FC236}">
                    <a16:creationId xmlns:a16="http://schemas.microsoft.com/office/drawing/2014/main" id="{BDFC3B5E-C32D-443F-AB3B-12CC72E24B8A}"/>
                  </a:ext>
                </a:extLst>
              </p:cNvPr>
              <p:cNvGrpSpPr/>
              <p:nvPr/>
            </p:nvGrpSpPr>
            <p:grpSpPr>
              <a:xfrm>
                <a:off x="584791" y="1512827"/>
                <a:ext cx="7953153" cy="711613"/>
                <a:chOff x="680544" y="1432108"/>
                <a:chExt cx="7560242" cy="711613"/>
              </a:xfrm>
            </p:grpSpPr>
            <p:sp>
              <p:nvSpPr>
                <p:cNvPr id="36" name="Obdélník 35">
                  <a:extLst>
                    <a:ext uri="{FF2B5EF4-FFF2-40B4-BE49-F238E27FC236}">
                      <a16:creationId xmlns:a16="http://schemas.microsoft.com/office/drawing/2014/main" id="{DC3B3DE6-CF6F-4F46-B458-99A00C206670}"/>
                    </a:ext>
                  </a:extLst>
                </p:cNvPr>
                <p:cNvSpPr/>
                <p:nvPr/>
              </p:nvSpPr>
              <p:spPr>
                <a:xfrm>
                  <a:off x="5226365" y="1432108"/>
                  <a:ext cx="1438267" cy="711613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dvouděložné</a:t>
                  </a:r>
                </a:p>
              </p:txBody>
            </p:sp>
            <p:sp>
              <p:nvSpPr>
                <p:cNvPr id="37" name="Obdélník 36">
                  <a:extLst>
                    <a:ext uri="{FF2B5EF4-FFF2-40B4-BE49-F238E27FC236}">
                      <a16:creationId xmlns:a16="http://schemas.microsoft.com/office/drawing/2014/main" id="{53E826CA-EEEF-4F03-9A88-9124394950AD}"/>
                    </a:ext>
                  </a:extLst>
                </p:cNvPr>
                <p:cNvSpPr/>
                <p:nvPr/>
              </p:nvSpPr>
              <p:spPr>
                <a:xfrm>
                  <a:off x="6802519" y="1432108"/>
                  <a:ext cx="1438267" cy="711613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jednoděložné</a:t>
                  </a:r>
                </a:p>
              </p:txBody>
            </p:sp>
            <p:sp>
              <p:nvSpPr>
                <p:cNvPr id="38" name="Obdélník 37">
                  <a:extLst>
                    <a:ext uri="{FF2B5EF4-FFF2-40B4-BE49-F238E27FC236}">
                      <a16:creationId xmlns:a16="http://schemas.microsoft.com/office/drawing/2014/main" id="{DB704F5F-A38A-48C4-926A-B10DF065FE34}"/>
                    </a:ext>
                  </a:extLst>
                </p:cNvPr>
                <p:cNvSpPr/>
                <p:nvPr/>
              </p:nvSpPr>
              <p:spPr>
                <a:xfrm>
                  <a:off x="3650209" y="1432108"/>
                  <a:ext cx="1438267" cy="71161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nahosemenné</a:t>
                  </a:r>
                </a:p>
              </p:txBody>
            </p:sp>
            <p:sp>
              <p:nvSpPr>
                <p:cNvPr id="39" name="Obdélník 38">
                  <a:extLst>
                    <a:ext uri="{FF2B5EF4-FFF2-40B4-BE49-F238E27FC236}">
                      <a16:creationId xmlns:a16="http://schemas.microsoft.com/office/drawing/2014/main" id="{097B4BAD-342B-42DB-9968-5E463E7A71BF}"/>
                    </a:ext>
                  </a:extLst>
                </p:cNvPr>
                <p:cNvSpPr/>
                <p:nvPr/>
              </p:nvSpPr>
              <p:spPr>
                <a:xfrm>
                  <a:off x="2074054" y="1432108"/>
                  <a:ext cx="1438267" cy="711613"/>
                </a:xfrm>
                <a:prstGeom prst="rect">
                  <a:avLst/>
                </a:prstGeom>
                <a:solidFill>
                  <a:srgbClr val="66FF33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kapraďorosty</a:t>
                  </a:r>
                </a:p>
              </p:txBody>
            </p:sp>
            <p:sp>
              <p:nvSpPr>
                <p:cNvPr id="41" name="Obdélník 40">
                  <a:extLst>
                    <a:ext uri="{FF2B5EF4-FFF2-40B4-BE49-F238E27FC236}">
                      <a16:creationId xmlns:a16="http://schemas.microsoft.com/office/drawing/2014/main" id="{247C3C34-DCD8-4EEF-B3F1-A7C03D5FE18B}"/>
                    </a:ext>
                  </a:extLst>
                </p:cNvPr>
                <p:cNvSpPr/>
                <p:nvPr/>
              </p:nvSpPr>
              <p:spPr>
                <a:xfrm>
                  <a:off x="680544" y="1432108"/>
                  <a:ext cx="1255622" cy="711613"/>
                </a:xfrm>
                <a:prstGeom prst="rect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mechorosty</a:t>
                  </a:r>
                </a:p>
              </p:txBody>
            </p:sp>
          </p:grpSp>
        </p:grpSp>
        <p:sp>
          <p:nvSpPr>
            <p:cNvPr id="28" name="TextovéPole 27">
              <a:extLst>
                <a:ext uri="{FF2B5EF4-FFF2-40B4-BE49-F238E27FC236}">
                  <a16:creationId xmlns:a16="http://schemas.microsoft.com/office/drawing/2014/main" id="{C5356057-75CB-45B1-940F-C2F9A36EB432}"/>
                </a:ext>
              </a:extLst>
            </p:cNvPr>
            <p:cNvSpPr txBox="1"/>
            <p:nvPr/>
          </p:nvSpPr>
          <p:spPr>
            <a:xfrm>
              <a:off x="5795945" y="4722468"/>
              <a:ext cx="11888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semeno</a:t>
              </a:r>
            </a:p>
          </p:txBody>
        </p:sp>
        <p:sp>
          <p:nvSpPr>
            <p:cNvPr id="29" name="Obdélník 28">
              <a:extLst>
                <a:ext uri="{FF2B5EF4-FFF2-40B4-BE49-F238E27FC236}">
                  <a16:creationId xmlns:a16="http://schemas.microsoft.com/office/drawing/2014/main" id="{20E6F887-7D12-47C3-884C-C6CF15A3B4DC}"/>
                </a:ext>
              </a:extLst>
            </p:cNvPr>
            <p:cNvSpPr/>
            <p:nvPr/>
          </p:nvSpPr>
          <p:spPr>
            <a:xfrm>
              <a:off x="4919971" y="5641310"/>
              <a:ext cx="231981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0" name="Obdélník 29">
              <a:extLst>
                <a:ext uri="{FF2B5EF4-FFF2-40B4-BE49-F238E27FC236}">
                  <a16:creationId xmlns:a16="http://schemas.microsoft.com/office/drawing/2014/main" id="{0402DCF7-0CAA-4B88-A28B-10061E6A7590}"/>
                </a:ext>
              </a:extLst>
            </p:cNvPr>
            <p:cNvSpPr/>
            <p:nvPr/>
          </p:nvSpPr>
          <p:spPr>
            <a:xfrm>
              <a:off x="5534648" y="4894580"/>
              <a:ext cx="231981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1" name="Obdélník 30">
              <a:extLst>
                <a:ext uri="{FF2B5EF4-FFF2-40B4-BE49-F238E27FC236}">
                  <a16:creationId xmlns:a16="http://schemas.microsoft.com/office/drawing/2014/main" id="{5C30145F-7E60-4E5D-AE68-553FA35919AD}"/>
                </a:ext>
              </a:extLst>
            </p:cNvPr>
            <p:cNvSpPr/>
            <p:nvPr/>
          </p:nvSpPr>
          <p:spPr>
            <a:xfrm>
              <a:off x="4697203" y="5872342"/>
              <a:ext cx="231981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2" name="TextovéPole 31">
              <a:extLst>
                <a:ext uri="{FF2B5EF4-FFF2-40B4-BE49-F238E27FC236}">
                  <a16:creationId xmlns:a16="http://schemas.microsoft.com/office/drawing/2014/main" id="{3886C739-84BD-4E48-B17D-0884B06A2B0C}"/>
                </a:ext>
              </a:extLst>
            </p:cNvPr>
            <p:cNvSpPr txBox="1"/>
            <p:nvPr/>
          </p:nvSpPr>
          <p:spPr>
            <a:xfrm>
              <a:off x="4996043" y="5710536"/>
              <a:ext cx="11888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G &lt; S</a:t>
              </a:r>
            </a:p>
          </p:txBody>
        </p:sp>
        <p:sp>
          <p:nvSpPr>
            <p:cNvPr id="33" name="TextovéPole 32">
              <a:extLst>
                <a:ext uri="{FF2B5EF4-FFF2-40B4-BE49-F238E27FC236}">
                  <a16:creationId xmlns:a16="http://schemas.microsoft.com/office/drawing/2014/main" id="{4F8A6FCE-949C-414B-9D3D-8DD015055537}"/>
                </a:ext>
              </a:extLst>
            </p:cNvPr>
            <p:cNvSpPr txBox="1"/>
            <p:nvPr/>
          </p:nvSpPr>
          <p:spPr>
            <a:xfrm>
              <a:off x="5242624" y="5479504"/>
              <a:ext cx="23474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cévní svazky (cévice)</a:t>
              </a:r>
            </a:p>
          </p:txBody>
        </p:sp>
      </p:grp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66291664-3308-4FF4-9C83-B29AE270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28982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bdélník 59">
            <a:extLst>
              <a:ext uri="{FF2B5EF4-FFF2-40B4-BE49-F238E27FC236}">
                <a16:creationId xmlns:a16="http://schemas.microsoft.com/office/drawing/2014/main" id="{3E5AB994-27A8-4117-91EB-6C08E218D114}"/>
              </a:ext>
            </a:extLst>
          </p:cNvPr>
          <p:cNvSpPr/>
          <p:nvPr/>
        </p:nvSpPr>
        <p:spPr>
          <a:xfrm>
            <a:off x="220336" y="5745490"/>
            <a:ext cx="2891817" cy="75404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hierarchické skupiny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Pravá složená závorka 22">
            <a:extLst>
              <a:ext uri="{FF2B5EF4-FFF2-40B4-BE49-F238E27FC236}">
                <a16:creationId xmlns:a16="http://schemas.microsoft.com/office/drawing/2014/main" id="{C33E6479-1DAD-46BF-A1F4-55C68DE246D6}"/>
              </a:ext>
            </a:extLst>
          </p:cNvPr>
          <p:cNvSpPr/>
          <p:nvPr/>
        </p:nvSpPr>
        <p:spPr>
          <a:xfrm rot="16200000">
            <a:off x="4622436" y="-2681403"/>
            <a:ext cx="419968" cy="6687879"/>
          </a:xfrm>
          <a:prstGeom prst="rightBrace">
            <a:avLst>
              <a:gd name="adj1" fmla="val 252667"/>
              <a:gd name="adj2" fmla="val 37366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Obdélník 26">
            <a:extLst>
              <a:ext uri="{FF2B5EF4-FFF2-40B4-BE49-F238E27FC236}">
                <a16:creationId xmlns:a16="http://schemas.microsoft.com/office/drawing/2014/main" id="{A40B33FB-5DC0-4707-A30F-505CAD4050B1}"/>
              </a:ext>
            </a:extLst>
          </p:cNvPr>
          <p:cNvSpPr/>
          <p:nvPr/>
        </p:nvSpPr>
        <p:spPr>
          <a:xfrm>
            <a:off x="3336326" y="7051"/>
            <a:ext cx="28185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vyšší rostliny</a:t>
            </a:r>
          </a:p>
        </p:txBody>
      </p:sp>
      <p:sp>
        <p:nvSpPr>
          <p:cNvPr id="28" name="Pravá složená závorka 27">
            <a:extLst>
              <a:ext uri="{FF2B5EF4-FFF2-40B4-BE49-F238E27FC236}">
                <a16:creationId xmlns:a16="http://schemas.microsoft.com/office/drawing/2014/main" id="{AB0BDA4F-5A7A-4414-BFC8-B97ADC0634F8}"/>
              </a:ext>
            </a:extLst>
          </p:cNvPr>
          <p:cNvSpPr/>
          <p:nvPr/>
        </p:nvSpPr>
        <p:spPr>
          <a:xfrm rot="16200000">
            <a:off x="5326778" y="-1293355"/>
            <a:ext cx="419968" cy="5268817"/>
          </a:xfrm>
          <a:prstGeom prst="rightBrace">
            <a:avLst>
              <a:gd name="adj1" fmla="val 252667"/>
              <a:gd name="adj2" fmla="val 41867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Obdélník 29">
            <a:extLst>
              <a:ext uri="{FF2B5EF4-FFF2-40B4-BE49-F238E27FC236}">
                <a16:creationId xmlns:a16="http://schemas.microsoft.com/office/drawing/2014/main" id="{DBABEA3A-0290-454D-B970-BCCA5F983A9B}"/>
              </a:ext>
            </a:extLst>
          </p:cNvPr>
          <p:cNvSpPr/>
          <p:nvPr/>
        </p:nvSpPr>
        <p:spPr>
          <a:xfrm>
            <a:off x="4285937" y="692315"/>
            <a:ext cx="28185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cévnaté rostliny</a:t>
            </a:r>
          </a:p>
        </p:txBody>
      </p:sp>
      <p:grpSp>
        <p:nvGrpSpPr>
          <p:cNvPr id="31" name="Skupina 30">
            <a:extLst>
              <a:ext uri="{FF2B5EF4-FFF2-40B4-BE49-F238E27FC236}">
                <a16:creationId xmlns:a16="http://schemas.microsoft.com/office/drawing/2014/main" id="{BEC78685-C54D-4381-ABE8-2D9FD6066DCA}"/>
              </a:ext>
            </a:extLst>
          </p:cNvPr>
          <p:cNvGrpSpPr/>
          <p:nvPr/>
        </p:nvGrpSpPr>
        <p:grpSpPr>
          <a:xfrm>
            <a:off x="4019107" y="1341054"/>
            <a:ext cx="4703795" cy="1361605"/>
            <a:chOff x="3944679" y="82907"/>
            <a:chExt cx="4703795" cy="1361605"/>
          </a:xfrm>
        </p:grpSpPr>
        <p:sp>
          <p:nvSpPr>
            <p:cNvPr id="37" name="Pravá složená závorka 36">
              <a:extLst>
                <a:ext uri="{FF2B5EF4-FFF2-40B4-BE49-F238E27FC236}">
                  <a16:creationId xmlns:a16="http://schemas.microsoft.com/office/drawing/2014/main" id="{32A9F13F-412C-4E13-BB01-D79504F79C31}"/>
                </a:ext>
              </a:extLst>
            </p:cNvPr>
            <p:cNvSpPr/>
            <p:nvPr/>
          </p:nvSpPr>
          <p:spPr>
            <a:xfrm rot="16200000">
              <a:off x="6680226" y="12173"/>
              <a:ext cx="244586" cy="2620091"/>
            </a:xfrm>
            <a:prstGeom prst="rightBrace">
              <a:avLst>
                <a:gd name="adj1" fmla="val 239636"/>
                <a:gd name="adj2" fmla="val 5000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8" name="Pravá složená závorka 37">
              <a:extLst>
                <a:ext uri="{FF2B5EF4-FFF2-40B4-BE49-F238E27FC236}">
                  <a16:creationId xmlns:a16="http://schemas.microsoft.com/office/drawing/2014/main" id="{091E4E5F-3C49-4EB7-B618-F690A7861E6F}"/>
                </a:ext>
              </a:extLst>
            </p:cNvPr>
            <p:cNvSpPr/>
            <p:nvPr/>
          </p:nvSpPr>
          <p:spPr>
            <a:xfrm rot="16200000">
              <a:off x="5818638" y="-1372691"/>
              <a:ext cx="419968" cy="4167886"/>
            </a:xfrm>
            <a:prstGeom prst="rightBrace">
              <a:avLst>
                <a:gd name="adj1" fmla="val 252667"/>
                <a:gd name="adj2" fmla="val 5000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0" name="Obdélník 39">
              <a:extLst>
                <a:ext uri="{FF2B5EF4-FFF2-40B4-BE49-F238E27FC236}">
                  <a16:creationId xmlns:a16="http://schemas.microsoft.com/office/drawing/2014/main" id="{66F6970E-67BB-412F-B184-18BD7B1B2189}"/>
                </a:ext>
              </a:extLst>
            </p:cNvPr>
            <p:cNvSpPr/>
            <p:nvPr/>
          </p:nvSpPr>
          <p:spPr>
            <a:xfrm>
              <a:off x="5631416" y="769047"/>
              <a:ext cx="30170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s-CZ" dirty="0"/>
                <a:t>krytosemenné rostliny</a:t>
              </a:r>
            </a:p>
          </p:txBody>
        </p:sp>
        <p:sp>
          <p:nvSpPr>
            <p:cNvPr id="43" name="Obdélník 42">
              <a:extLst>
                <a:ext uri="{FF2B5EF4-FFF2-40B4-BE49-F238E27FC236}">
                  <a16:creationId xmlns:a16="http://schemas.microsoft.com/office/drawing/2014/main" id="{CA5A4FA1-87DA-4B09-9F00-2EF1001074A4}"/>
                </a:ext>
              </a:extLst>
            </p:cNvPr>
            <p:cNvSpPr/>
            <p:nvPr/>
          </p:nvSpPr>
          <p:spPr>
            <a:xfrm>
              <a:off x="5024011" y="82907"/>
              <a:ext cx="28185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s-CZ" dirty="0"/>
                <a:t>semenné rostliny</a:t>
              </a:r>
            </a:p>
          </p:txBody>
        </p:sp>
      </p:grpSp>
      <p:grpSp>
        <p:nvGrpSpPr>
          <p:cNvPr id="32" name="Skupina 31">
            <a:extLst>
              <a:ext uri="{FF2B5EF4-FFF2-40B4-BE49-F238E27FC236}">
                <a16:creationId xmlns:a16="http://schemas.microsoft.com/office/drawing/2014/main" id="{D81B22AD-1C99-46DD-A016-AD9BA633D5A8}"/>
              </a:ext>
            </a:extLst>
          </p:cNvPr>
          <p:cNvGrpSpPr/>
          <p:nvPr/>
        </p:nvGrpSpPr>
        <p:grpSpPr>
          <a:xfrm>
            <a:off x="595423" y="2856042"/>
            <a:ext cx="7953153" cy="4446278"/>
            <a:chOff x="584791" y="1512827"/>
            <a:chExt cx="7953153" cy="5588771"/>
          </a:xfrm>
        </p:grpSpPr>
        <p:sp>
          <p:nvSpPr>
            <p:cNvPr id="33" name="TextovéPole 32">
              <a:extLst>
                <a:ext uri="{FF2B5EF4-FFF2-40B4-BE49-F238E27FC236}">
                  <a16:creationId xmlns:a16="http://schemas.microsoft.com/office/drawing/2014/main" id="{5ACD99F6-F2CF-4546-916B-48CB7A810A58}"/>
                </a:ext>
              </a:extLst>
            </p:cNvPr>
            <p:cNvSpPr txBox="1"/>
            <p:nvPr/>
          </p:nvSpPr>
          <p:spPr>
            <a:xfrm>
              <a:off x="6467144" y="3935053"/>
              <a:ext cx="17623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cévy</a:t>
              </a:r>
            </a:p>
          </p:txBody>
        </p:sp>
        <p:sp>
          <p:nvSpPr>
            <p:cNvPr id="34" name="Obdélník 33">
              <a:extLst>
                <a:ext uri="{FF2B5EF4-FFF2-40B4-BE49-F238E27FC236}">
                  <a16:creationId xmlns:a16="http://schemas.microsoft.com/office/drawing/2014/main" id="{3F1E7EE4-53CE-4769-830E-85E9EA0A0294}"/>
                </a:ext>
              </a:extLst>
            </p:cNvPr>
            <p:cNvSpPr/>
            <p:nvPr/>
          </p:nvSpPr>
          <p:spPr>
            <a:xfrm>
              <a:off x="6184906" y="4081803"/>
              <a:ext cx="231981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5" name="Obdélník 34">
              <a:extLst>
                <a:ext uri="{FF2B5EF4-FFF2-40B4-BE49-F238E27FC236}">
                  <a16:creationId xmlns:a16="http://schemas.microsoft.com/office/drawing/2014/main" id="{3533E665-3146-419B-94E0-E006CA2215A5}"/>
                </a:ext>
              </a:extLst>
            </p:cNvPr>
            <p:cNvSpPr/>
            <p:nvPr/>
          </p:nvSpPr>
          <p:spPr>
            <a:xfrm>
              <a:off x="6363205" y="3840634"/>
              <a:ext cx="231981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6" name="Obdélník 35">
              <a:extLst>
                <a:ext uri="{FF2B5EF4-FFF2-40B4-BE49-F238E27FC236}">
                  <a16:creationId xmlns:a16="http://schemas.microsoft.com/office/drawing/2014/main" id="{CD5936EB-7D40-43B0-BE6C-62C764BA174A}"/>
                </a:ext>
              </a:extLst>
            </p:cNvPr>
            <p:cNvSpPr/>
            <p:nvPr/>
          </p:nvSpPr>
          <p:spPr>
            <a:xfrm>
              <a:off x="6653202" y="3685260"/>
              <a:ext cx="11109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dirty="0"/>
                <a:t>květ, plod</a:t>
              </a:r>
            </a:p>
          </p:txBody>
        </p:sp>
        <p:grpSp>
          <p:nvGrpSpPr>
            <p:cNvPr id="41" name="Skupina 40">
              <a:extLst>
                <a:ext uri="{FF2B5EF4-FFF2-40B4-BE49-F238E27FC236}">
                  <a16:creationId xmlns:a16="http://schemas.microsoft.com/office/drawing/2014/main" id="{679B27E8-821A-4E79-9100-4CFAA00BA0E9}"/>
                </a:ext>
              </a:extLst>
            </p:cNvPr>
            <p:cNvGrpSpPr/>
            <p:nvPr/>
          </p:nvGrpSpPr>
          <p:grpSpPr>
            <a:xfrm>
              <a:off x="584791" y="1512827"/>
              <a:ext cx="7953153" cy="5588771"/>
              <a:chOff x="584791" y="1512827"/>
              <a:chExt cx="7953153" cy="5588771"/>
            </a:xfrm>
          </p:grpSpPr>
          <p:grpSp>
            <p:nvGrpSpPr>
              <p:cNvPr id="49" name="Skupina 48">
                <a:extLst>
                  <a:ext uri="{FF2B5EF4-FFF2-40B4-BE49-F238E27FC236}">
                    <a16:creationId xmlns:a16="http://schemas.microsoft.com/office/drawing/2014/main" id="{AB93E8C2-D38D-4690-8F33-7431AD81D1CA}"/>
                  </a:ext>
                </a:extLst>
              </p:cNvPr>
              <p:cNvGrpSpPr/>
              <p:nvPr/>
            </p:nvGrpSpPr>
            <p:grpSpPr>
              <a:xfrm>
                <a:off x="1673556" y="2241778"/>
                <a:ext cx="6076097" cy="4859820"/>
                <a:chOff x="2373866" y="896813"/>
                <a:chExt cx="6076097" cy="4551476"/>
              </a:xfrm>
            </p:grpSpPr>
            <p:grpSp>
              <p:nvGrpSpPr>
                <p:cNvPr id="63" name="Skupina 62">
                  <a:extLst>
                    <a:ext uri="{FF2B5EF4-FFF2-40B4-BE49-F238E27FC236}">
                      <a16:creationId xmlns:a16="http://schemas.microsoft.com/office/drawing/2014/main" id="{579AC846-E80A-4EF2-81C2-19F718D67AB5}"/>
                    </a:ext>
                  </a:extLst>
                </p:cNvPr>
                <p:cNvGrpSpPr/>
                <p:nvPr/>
              </p:nvGrpSpPr>
              <p:grpSpPr>
                <a:xfrm flipH="1">
                  <a:off x="5106686" y="896813"/>
                  <a:ext cx="3343277" cy="3738328"/>
                  <a:chOff x="1265179" y="427904"/>
                  <a:chExt cx="3096989" cy="4506665"/>
                </a:xfrm>
              </p:grpSpPr>
              <p:cxnSp>
                <p:nvCxnSpPr>
                  <p:cNvPr id="67" name="Přímá spojnice 66">
                    <a:extLst>
                      <a:ext uri="{FF2B5EF4-FFF2-40B4-BE49-F238E27FC236}">
                        <a16:creationId xmlns:a16="http://schemas.microsoft.com/office/drawing/2014/main" id="{D0737A24-D85C-421B-9A95-D358A30618F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65179" y="427906"/>
                    <a:ext cx="2956478" cy="450666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Přímá spojnice 67">
                    <a:extLst>
                      <a:ext uri="{FF2B5EF4-FFF2-40B4-BE49-F238E27FC236}">
                        <a16:creationId xmlns:a16="http://schemas.microsoft.com/office/drawing/2014/main" id="{46DCE5FC-A961-4375-B60C-4320F7BF99A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225206" y="427904"/>
                    <a:ext cx="842572" cy="1484777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Přímá spojnice 68">
                    <a:extLst>
                      <a:ext uri="{FF2B5EF4-FFF2-40B4-BE49-F238E27FC236}">
                        <a16:creationId xmlns:a16="http://schemas.microsoft.com/office/drawing/2014/main" id="{3AC934E5-EFB8-4A72-88EB-2B86B4C42A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912757" y="447480"/>
                    <a:ext cx="1449411" cy="249237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4" name="Přímá spojnice 63">
                  <a:extLst>
                    <a:ext uri="{FF2B5EF4-FFF2-40B4-BE49-F238E27FC236}">
                      <a16:creationId xmlns:a16="http://schemas.microsoft.com/office/drawing/2014/main" id="{923C7E49-4BA5-4D4E-9C79-3191665FA8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58371" y="4635141"/>
                  <a:ext cx="0" cy="81314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Přímá spojnice 64">
                  <a:extLst>
                    <a:ext uri="{FF2B5EF4-FFF2-40B4-BE49-F238E27FC236}">
                      <a16:creationId xmlns:a16="http://schemas.microsoft.com/office/drawing/2014/main" id="{C4A79C06-B558-4BC2-9F7E-91070DE96D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08807" y="913052"/>
                  <a:ext cx="2125268" cy="292552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Přímá spojnice 65">
                  <a:extLst>
                    <a:ext uri="{FF2B5EF4-FFF2-40B4-BE49-F238E27FC236}">
                      <a16:creationId xmlns:a16="http://schemas.microsoft.com/office/drawing/2014/main" id="{4183E4D5-D080-46AA-9702-EC76E4BC1B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3866" y="913052"/>
                  <a:ext cx="2869883" cy="372209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0" name="Skupina 49">
                <a:extLst>
                  <a:ext uri="{FF2B5EF4-FFF2-40B4-BE49-F238E27FC236}">
                    <a16:creationId xmlns:a16="http://schemas.microsoft.com/office/drawing/2014/main" id="{BB3693D6-A8CD-4549-8324-6CCD4E14356D}"/>
                  </a:ext>
                </a:extLst>
              </p:cNvPr>
              <p:cNvGrpSpPr/>
              <p:nvPr/>
            </p:nvGrpSpPr>
            <p:grpSpPr>
              <a:xfrm>
                <a:off x="584791" y="1512827"/>
                <a:ext cx="7953153" cy="711613"/>
                <a:chOff x="680544" y="1432108"/>
                <a:chExt cx="7560242" cy="711613"/>
              </a:xfrm>
            </p:grpSpPr>
            <p:sp>
              <p:nvSpPr>
                <p:cNvPr id="51" name="Obdélník 50">
                  <a:extLst>
                    <a:ext uri="{FF2B5EF4-FFF2-40B4-BE49-F238E27FC236}">
                      <a16:creationId xmlns:a16="http://schemas.microsoft.com/office/drawing/2014/main" id="{BD6C1176-FCEF-4AC1-949D-DA9058A0664A}"/>
                    </a:ext>
                  </a:extLst>
                </p:cNvPr>
                <p:cNvSpPr/>
                <p:nvPr/>
              </p:nvSpPr>
              <p:spPr>
                <a:xfrm>
                  <a:off x="5226365" y="1432108"/>
                  <a:ext cx="1438267" cy="711613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dvouděložné</a:t>
                  </a:r>
                </a:p>
              </p:txBody>
            </p:sp>
            <p:sp>
              <p:nvSpPr>
                <p:cNvPr id="52" name="Obdélník 51">
                  <a:extLst>
                    <a:ext uri="{FF2B5EF4-FFF2-40B4-BE49-F238E27FC236}">
                      <a16:creationId xmlns:a16="http://schemas.microsoft.com/office/drawing/2014/main" id="{95582D29-674A-4E4D-A116-C6ECF3AD1407}"/>
                    </a:ext>
                  </a:extLst>
                </p:cNvPr>
                <p:cNvSpPr/>
                <p:nvPr/>
              </p:nvSpPr>
              <p:spPr>
                <a:xfrm>
                  <a:off x="6802519" y="1432108"/>
                  <a:ext cx="1438267" cy="711613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jednoděložné</a:t>
                  </a:r>
                </a:p>
              </p:txBody>
            </p:sp>
            <p:sp>
              <p:nvSpPr>
                <p:cNvPr id="59" name="Obdélník 58">
                  <a:extLst>
                    <a:ext uri="{FF2B5EF4-FFF2-40B4-BE49-F238E27FC236}">
                      <a16:creationId xmlns:a16="http://schemas.microsoft.com/office/drawing/2014/main" id="{64C00538-029D-4E97-82C6-5C6E68EDE300}"/>
                    </a:ext>
                  </a:extLst>
                </p:cNvPr>
                <p:cNvSpPr/>
                <p:nvPr/>
              </p:nvSpPr>
              <p:spPr>
                <a:xfrm>
                  <a:off x="3650209" y="1432108"/>
                  <a:ext cx="1438267" cy="71161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nahosemenné</a:t>
                  </a:r>
                </a:p>
              </p:txBody>
            </p:sp>
            <p:sp>
              <p:nvSpPr>
                <p:cNvPr id="61" name="Obdélník 60">
                  <a:extLst>
                    <a:ext uri="{FF2B5EF4-FFF2-40B4-BE49-F238E27FC236}">
                      <a16:creationId xmlns:a16="http://schemas.microsoft.com/office/drawing/2014/main" id="{8E4A3693-648E-4A52-9417-9EF06979CD9B}"/>
                    </a:ext>
                  </a:extLst>
                </p:cNvPr>
                <p:cNvSpPr/>
                <p:nvPr/>
              </p:nvSpPr>
              <p:spPr>
                <a:xfrm>
                  <a:off x="2074054" y="1432108"/>
                  <a:ext cx="1438267" cy="711613"/>
                </a:xfrm>
                <a:prstGeom prst="rect">
                  <a:avLst/>
                </a:prstGeom>
                <a:solidFill>
                  <a:srgbClr val="66FF33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kapraďorosty</a:t>
                  </a:r>
                </a:p>
              </p:txBody>
            </p:sp>
            <p:sp>
              <p:nvSpPr>
                <p:cNvPr id="62" name="Obdélník 61">
                  <a:extLst>
                    <a:ext uri="{FF2B5EF4-FFF2-40B4-BE49-F238E27FC236}">
                      <a16:creationId xmlns:a16="http://schemas.microsoft.com/office/drawing/2014/main" id="{1412CF10-38FC-4F09-AE36-1BD0A8391D95}"/>
                    </a:ext>
                  </a:extLst>
                </p:cNvPr>
                <p:cNvSpPr/>
                <p:nvPr/>
              </p:nvSpPr>
              <p:spPr>
                <a:xfrm>
                  <a:off x="680544" y="1432108"/>
                  <a:ext cx="1255622" cy="711613"/>
                </a:xfrm>
                <a:prstGeom prst="rect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mechorosty</a:t>
                  </a:r>
                </a:p>
              </p:txBody>
            </p:sp>
          </p:grpSp>
        </p:grpSp>
        <p:sp>
          <p:nvSpPr>
            <p:cNvPr id="42" name="TextovéPole 41">
              <a:extLst>
                <a:ext uri="{FF2B5EF4-FFF2-40B4-BE49-F238E27FC236}">
                  <a16:creationId xmlns:a16="http://schemas.microsoft.com/office/drawing/2014/main" id="{6DE9B445-078F-4675-A4E1-033055A7BE78}"/>
                </a:ext>
              </a:extLst>
            </p:cNvPr>
            <p:cNvSpPr txBox="1"/>
            <p:nvPr/>
          </p:nvSpPr>
          <p:spPr>
            <a:xfrm>
              <a:off x="5795945" y="4722468"/>
              <a:ext cx="11888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semeno</a:t>
              </a:r>
            </a:p>
          </p:txBody>
        </p:sp>
        <p:sp>
          <p:nvSpPr>
            <p:cNvPr id="44" name="Obdélník 43">
              <a:extLst>
                <a:ext uri="{FF2B5EF4-FFF2-40B4-BE49-F238E27FC236}">
                  <a16:creationId xmlns:a16="http://schemas.microsoft.com/office/drawing/2014/main" id="{1F8E1237-1A31-4EAE-B2CD-614FE771BAA2}"/>
                </a:ext>
              </a:extLst>
            </p:cNvPr>
            <p:cNvSpPr/>
            <p:nvPr/>
          </p:nvSpPr>
          <p:spPr>
            <a:xfrm>
              <a:off x="4919971" y="5641310"/>
              <a:ext cx="231981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5" name="Obdélník 44">
              <a:extLst>
                <a:ext uri="{FF2B5EF4-FFF2-40B4-BE49-F238E27FC236}">
                  <a16:creationId xmlns:a16="http://schemas.microsoft.com/office/drawing/2014/main" id="{0CC35F13-47FC-4654-816C-06C53910E3E5}"/>
                </a:ext>
              </a:extLst>
            </p:cNvPr>
            <p:cNvSpPr/>
            <p:nvPr/>
          </p:nvSpPr>
          <p:spPr>
            <a:xfrm>
              <a:off x="5534648" y="4894580"/>
              <a:ext cx="231981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6" name="Obdélník 45">
              <a:extLst>
                <a:ext uri="{FF2B5EF4-FFF2-40B4-BE49-F238E27FC236}">
                  <a16:creationId xmlns:a16="http://schemas.microsoft.com/office/drawing/2014/main" id="{02CB01CE-2E17-46DF-A00D-F855B33B0A13}"/>
                </a:ext>
              </a:extLst>
            </p:cNvPr>
            <p:cNvSpPr/>
            <p:nvPr/>
          </p:nvSpPr>
          <p:spPr>
            <a:xfrm>
              <a:off x="4697203" y="5872342"/>
              <a:ext cx="231981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7" name="TextovéPole 46">
              <a:extLst>
                <a:ext uri="{FF2B5EF4-FFF2-40B4-BE49-F238E27FC236}">
                  <a16:creationId xmlns:a16="http://schemas.microsoft.com/office/drawing/2014/main" id="{0ECF9B4E-DFEA-44D4-920C-4A95A4C4C96F}"/>
                </a:ext>
              </a:extLst>
            </p:cNvPr>
            <p:cNvSpPr txBox="1"/>
            <p:nvPr/>
          </p:nvSpPr>
          <p:spPr>
            <a:xfrm>
              <a:off x="4996043" y="5710536"/>
              <a:ext cx="11888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G &lt; S</a:t>
              </a:r>
            </a:p>
          </p:txBody>
        </p:sp>
        <p:sp>
          <p:nvSpPr>
            <p:cNvPr id="48" name="TextovéPole 47">
              <a:extLst>
                <a:ext uri="{FF2B5EF4-FFF2-40B4-BE49-F238E27FC236}">
                  <a16:creationId xmlns:a16="http://schemas.microsoft.com/office/drawing/2014/main" id="{F6AB1212-73C5-4AA9-8CD0-2E02240D837E}"/>
                </a:ext>
              </a:extLst>
            </p:cNvPr>
            <p:cNvSpPr txBox="1"/>
            <p:nvPr/>
          </p:nvSpPr>
          <p:spPr>
            <a:xfrm>
              <a:off x="5242624" y="5479504"/>
              <a:ext cx="23474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cévní svazky (cévice)</a:t>
              </a:r>
            </a:p>
          </p:txBody>
        </p:sp>
      </p:grp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E35EB1F3-F3DA-4A8E-BF89-212E0E0D1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47821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vnoramenný trojúhelník 21">
            <a:extLst>
              <a:ext uri="{FF2B5EF4-FFF2-40B4-BE49-F238E27FC236}">
                <a16:creationId xmlns:a16="http://schemas.microsoft.com/office/drawing/2014/main" id="{5128662B-8FC9-440C-AC29-23CA621D5D55}"/>
              </a:ext>
            </a:extLst>
          </p:cNvPr>
          <p:cNvSpPr/>
          <p:nvPr/>
        </p:nvSpPr>
        <p:spPr>
          <a:xfrm rot="10800000">
            <a:off x="-401446" y="591015"/>
            <a:ext cx="10091855" cy="6266984"/>
          </a:xfrm>
          <a:prstGeom prst="triangle">
            <a:avLst>
              <a:gd name="adj" fmla="val 50869"/>
            </a:avLst>
          </a:prstGeom>
          <a:solidFill>
            <a:srgbClr val="FFFF99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Rovnoramenný trojúhelník 22">
            <a:extLst>
              <a:ext uri="{FF2B5EF4-FFF2-40B4-BE49-F238E27FC236}">
                <a16:creationId xmlns:a16="http://schemas.microsoft.com/office/drawing/2014/main" id="{ADF77E99-9341-44B4-BA49-15668632D1C5}"/>
              </a:ext>
            </a:extLst>
          </p:cNvPr>
          <p:cNvSpPr/>
          <p:nvPr/>
        </p:nvSpPr>
        <p:spPr>
          <a:xfrm rot="10800000">
            <a:off x="1274104" y="928033"/>
            <a:ext cx="8185513" cy="5296660"/>
          </a:xfrm>
          <a:prstGeom prst="triangle">
            <a:avLst>
              <a:gd name="adj" fmla="val 54739"/>
            </a:avLst>
          </a:prstGeom>
          <a:solidFill>
            <a:srgbClr val="67F65C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Rovnoramenný trojúhelník 23">
            <a:extLst>
              <a:ext uri="{FF2B5EF4-FFF2-40B4-BE49-F238E27FC236}">
                <a16:creationId xmlns:a16="http://schemas.microsoft.com/office/drawing/2014/main" id="{A6440915-5940-493E-BBC5-141C32856EA1}"/>
              </a:ext>
            </a:extLst>
          </p:cNvPr>
          <p:cNvSpPr/>
          <p:nvPr/>
        </p:nvSpPr>
        <p:spPr>
          <a:xfrm rot="10800000">
            <a:off x="2981433" y="1208083"/>
            <a:ext cx="6242495" cy="3847811"/>
          </a:xfrm>
          <a:prstGeom prst="triangle">
            <a:avLst>
              <a:gd name="adj" fmla="val 53531"/>
            </a:avLst>
          </a:prstGeom>
          <a:solidFill>
            <a:srgbClr val="00B050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Rovnoramenný trojúhelník 24">
            <a:extLst>
              <a:ext uri="{FF2B5EF4-FFF2-40B4-BE49-F238E27FC236}">
                <a16:creationId xmlns:a16="http://schemas.microsoft.com/office/drawing/2014/main" id="{BB3048B3-28DE-43DE-B9A6-3FCAB771BF89}"/>
              </a:ext>
            </a:extLst>
          </p:cNvPr>
          <p:cNvSpPr/>
          <p:nvPr/>
        </p:nvSpPr>
        <p:spPr>
          <a:xfrm rot="10800000">
            <a:off x="4861617" y="1326995"/>
            <a:ext cx="4135022" cy="2886105"/>
          </a:xfrm>
          <a:prstGeom prst="triangle">
            <a:avLst>
              <a:gd name="adj" fmla="val 57800"/>
            </a:avLst>
          </a:prstGeom>
          <a:solidFill>
            <a:srgbClr val="F5C1F1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2" name="Skupina 1">
            <a:extLst>
              <a:ext uri="{FF2B5EF4-FFF2-40B4-BE49-F238E27FC236}">
                <a16:creationId xmlns:a16="http://schemas.microsoft.com/office/drawing/2014/main" id="{A32F5029-1823-4188-B7B3-B29D9DE874BF}"/>
              </a:ext>
            </a:extLst>
          </p:cNvPr>
          <p:cNvGrpSpPr/>
          <p:nvPr/>
        </p:nvGrpSpPr>
        <p:grpSpPr>
          <a:xfrm>
            <a:off x="584791" y="1623288"/>
            <a:ext cx="7953153" cy="5478310"/>
            <a:chOff x="584791" y="1623288"/>
            <a:chExt cx="7953153" cy="5478310"/>
          </a:xfrm>
        </p:grpSpPr>
        <p:grpSp>
          <p:nvGrpSpPr>
            <p:cNvPr id="37" name="Skupina 36">
              <a:extLst>
                <a:ext uri="{FF2B5EF4-FFF2-40B4-BE49-F238E27FC236}">
                  <a16:creationId xmlns:a16="http://schemas.microsoft.com/office/drawing/2014/main" id="{2448D00E-7CCA-49FF-988A-0C35D1ABA826}"/>
                </a:ext>
              </a:extLst>
            </p:cNvPr>
            <p:cNvGrpSpPr/>
            <p:nvPr/>
          </p:nvGrpSpPr>
          <p:grpSpPr>
            <a:xfrm>
              <a:off x="1673556" y="2241778"/>
              <a:ext cx="6076097" cy="4859820"/>
              <a:chOff x="2373866" y="896813"/>
              <a:chExt cx="6076097" cy="4551476"/>
            </a:xfrm>
          </p:grpSpPr>
          <p:grpSp>
            <p:nvGrpSpPr>
              <p:cNvPr id="38" name="Skupina 37">
                <a:extLst>
                  <a:ext uri="{FF2B5EF4-FFF2-40B4-BE49-F238E27FC236}">
                    <a16:creationId xmlns:a16="http://schemas.microsoft.com/office/drawing/2014/main" id="{8A8D1487-04AF-4E3C-B845-92985F8E3E9E}"/>
                  </a:ext>
                </a:extLst>
              </p:cNvPr>
              <p:cNvGrpSpPr/>
              <p:nvPr/>
            </p:nvGrpSpPr>
            <p:grpSpPr>
              <a:xfrm flipH="1">
                <a:off x="5106686" y="896813"/>
                <a:ext cx="3343277" cy="3738328"/>
                <a:chOff x="1265179" y="427904"/>
                <a:chExt cx="3096989" cy="4506665"/>
              </a:xfrm>
            </p:grpSpPr>
            <p:cxnSp>
              <p:nvCxnSpPr>
                <p:cNvPr id="48" name="Přímá spojnice 47">
                  <a:extLst>
                    <a:ext uri="{FF2B5EF4-FFF2-40B4-BE49-F238E27FC236}">
                      <a16:creationId xmlns:a16="http://schemas.microsoft.com/office/drawing/2014/main" id="{DB9800B8-AC35-4267-A288-D6362E5A60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65179" y="427906"/>
                  <a:ext cx="2956478" cy="4506663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Přímá spojnice 48">
                  <a:extLst>
                    <a:ext uri="{FF2B5EF4-FFF2-40B4-BE49-F238E27FC236}">
                      <a16:creationId xmlns:a16="http://schemas.microsoft.com/office/drawing/2014/main" id="{A2536219-E865-4743-99AD-48C65D8030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225206" y="427904"/>
                  <a:ext cx="842572" cy="1484777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Přímá spojnice 49">
                  <a:extLst>
                    <a:ext uri="{FF2B5EF4-FFF2-40B4-BE49-F238E27FC236}">
                      <a16:creationId xmlns:a16="http://schemas.microsoft.com/office/drawing/2014/main" id="{530710F6-9C65-48F5-A300-72B69070EA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12757" y="447480"/>
                  <a:ext cx="1449411" cy="2492373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" name="Přímá spojnice 39">
                <a:extLst>
                  <a:ext uri="{FF2B5EF4-FFF2-40B4-BE49-F238E27FC236}">
                    <a16:creationId xmlns:a16="http://schemas.microsoft.com/office/drawing/2014/main" id="{7A377069-8A71-4B0B-A5F6-954BEFB985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58371" y="4635141"/>
                <a:ext cx="0" cy="81314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Přímá spojnice 42">
                <a:extLst>
                  <a:ext uri="{FF2B5EF4-FFF2-40B4-BE49-F238E27FC236}">
                    <a16:creationId xmlns:a16="http://schemas.microsoft.com/office/drawing/2014/main" id="{7F9D5B72-3923-420F-BECD-A8FF42189E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8807" y="913052"/>
                <a:ext cx="2125268" cy="2925523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Přímá spojnice 46">
                <a:extLst>
                  <a:ext uri="{FF2B5EF4-FFF2-40B4-BE49-F238E27FC236}">
                    <a16:creationId xmlns:a16="http://schemas.microsoft.com/office/drawing/2014/main" id="{6ED7AC03-E924-4F82-8750-F7D554BE8A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73866" y="913052"/>
                <a:ext cx="2869883" cy="372209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Skupina 69">
              <a:extLst>
                <a:ext uri="{FF2B5EF4-FFF2-40B4-BE49-F238E27FC236}">
                  <a16:creationId xmlns:a16="http://schemas.microsoft.com/office/drawing/2014/main" id="{4ED2F1C4-BE0E-4FBC-B66E-8298074AA3FB}"/>
                </a:ext>
              </a:extLst>
            </p:cNvPr>
            <p:cNvGrpSpPr/>
            <p:nvPr/>
          </p:nvGrpSpPr>
          <p:grpSpPr>
            <a:xfrm>
              <a:off x="584791" y="1623288"/>
              <a:ext cx="7953153" cy="601152"/>
              <a:chOff x="680544" y="1542569"/>
              <a:chExt cx="7560242" cy="601152"/>
            </a:xfrm>
          </p:grpSpPr>
          <p:sp>
            <p:nvSpPr>
              <p:cNvPr id="71" name="Obdélník 70">
                <a:extLst>
                  <a:ext uri="{FF2B5EF4-FFF2-40B4-BE49-F238E27FC236}">
                    <a16:creationId xmlns:a16="http://schemas.microsoft.com/office/drawing/2014/main" id="{80E4ED47-09BA-4D6E-8C18-DC93DEB858F8}"/>
                  </a:ext>
                </a:extLst>
              </p:cNvPr>
              <p:cNvSpPr/>
              <p:nvPr/>
            </p:nvSpPr>
            <p:spPr>
              <a:xfrm>
                <a:off x="5226365" y="1542569"/>
                <a:ext cx="1438267" cy="60115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cs-CZ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dvouděložné</a:t>
                </a:r>
              </a:p>
            </p:txBody>
          </p:sp>
          <p:sp>
            <p:nvSpPr>
              <p:cNvPr id="72" name="Obdélník 71">
                <a:extLst>
                  <a:ext uri="{FF2B5EF4-FFF2-40B4-BE49-F238E27FC236}">
                    <a16:creationId xmlns:a16="http://schemas.microsoft.com/office/drawing/2014/main" id="{01211392-3DBE-4EA0-913D-1B9F23E9DB86}"/>
                  </a:ext>
                </a:extLst>
              </p:cNvPr>
              <p:cNvSpPr/>
              <p:nvPr/>
            </p:nvSpPr>
            <p:spPr>
              <a:xfrm>
                <a:off x="6802519" y="1542569"/>
                <a:ext cx="1438267" cy="60115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cs-CZ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jednoděložné</a:t>
                </a:r>
              </a:p>
            </p:txBody>
          </p:sp>
          <p:sp>
            <p:nvSpPr>
              <p:cNvPr id="73" name="Obdélník 72">
                <a:extLst>
                  <a:ext uri="{FF2B5EF4-FFF2-40B4-BE49-F238E27FC236}">
                    <a16:creationId xmlns:a16="http://schemas.microsoft.com/office/drawing/2014/main" id="{BE452A72-FA36-4DCA-9516-4FAC486BCE16}"/>
                  </a:ext>
                </a:extLst>
              </p:cNvPr>
              <p:cNvSpPr/>
              <p:nvPr/>
            </p:nvSpPr>
            <p:spPr>
              <a:xfrm>
                <a:off x="3650209" y="1542569"/>
                <a:ext cx="1438267" cy="60115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cs-CZ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nahosemenné</a:t>
                </a:r>
              </a:p>
            </p:txBody>
          </p:sp>
          <p:sp>
            <p:nvSpPr>
              <p:cNvPr id="74" name="Obdélník 73">
                <a:extLst>
                  <a:ext uri="{FF2B5EF4-FFF2-40B4-BE49-F238E27FC236}">
                    <a16:creationId xmlns:a16="http://schemas.microsoft.com/office/drawing/2014/main" id="{4F1A0AEB-AA0D-4FA2-B0F7-2496878BBCFF}"/>
                  </a:ext>
                </a:extLst>
              </p:cNvPr>
              <p:cNvSpPr/>
              <p:nvPr/>
            </p:nvSpPr>
            <p:spPr>
              <a:xfrm>
                <a:off x="2074054" y="1542569"/>
                <a:ext cx="1438267" cy="601152"/>
              </a:xfrm>
              <a:prstGeom prst="rect">
                <a:avLst/>
              </a:prstGeom>
              <a:solidFill>
                <a:srgbClr val="66FF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cs-CZ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kapraďorosty</a:t>
                </a:r>
              </a:p>
            </p:txBody>
          </p:sp>
          <p:sp>
            <p:nvSpPr>
              <p:cNvPr id="75" name="Obdélník 74">
                <a:extLst>
                  <a:ext uri="{FF2B5EF4-FFF2-40B4-BE49-F238E27FC236}">
                    <a16:creationId xmlns:a16="http://schemas.microsoft.com/office/drawing/2014/main" id="{4EAC0C40-1AF1-4486-8CD7-74F22AF7B8C8}"/>
                  </a:ext>
                </a:extLst>
              </p:cNvPr>
              <p:cNvSpPr/>
              <p:nvPr/>
            </p:nvSpPr>
            <p:spPr>
              <a:xfrm>
                <a:off x="680544" y="1542569"/>
                <a:ext cx="1255622" cy="60115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cs-CZ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mechorosty</a:t>
                </a:r>
              </a:p>
            </p:txBody>
          </p:sp>
        </p:grpSp>
      </p:grp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81D7503B-DA50-429A-A4B6-546D43DFC992}"/>
              </a:ext>
            </a:extLst>
          </p:cNvPr>
          <p:cNvSpPr txBox="1"/>
          <p:nvPr/>
        </p:nvSpPr>
        <p:spPr>
          <a:xfrm>
            <a:off x="7160460" y="3467031"/>
            <a:ext cx="2374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solidFill>
                  <a:srgbClr val="E034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krytosemenné rostliny</a:t>
            </a:r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6609ABF3-4975-4FD7-B517-D6364E814857}"/>
              </a:ext>
            </a:extLst>
          </p:cNvPr>
          <p:cNvSpPr txBox="1"/>
          <p:nvPr/>
        </p:nvSpPr>
        <p:spPr>
          <a:xfrm>
            <a:off x="6258491" y="4385943"/>
            <a:ext cx="24420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semenné rostliny</a:t>
            </a:r>
          </a:p>
        </p:txBody>
      </p: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8E7E7020-8A1B-47C0-A101-F23924C8650E}"/>
              </a:ext>
            </a:extLst>
          </p:cNvPr>
          <p:cNvSpPr txBox="1"/>
          <p:nvPr/>
        </p:nvSpPr>
        <p:spPr>
          <a:xfrm>
            <a:off x="5403396" y="5426658"/>
            <a:ext cx="2346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solidFill>
                  <a:srgbClr val="26F21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cévnaté rostliny</a:t>
            </a:r>
          </a:p>
        </p:txBody>
      </p:sp>
      <p:sp>
        <p:nvSpPr>
          <p:cNvPr id="29" name="TextovéPole 28">
            <a:extLst>
              <a:ext uri="{FF2B5EF4-FFF2-40B4-BE49-F238E27FC236}">
                <a16:creationId xmlns:a16="http://schemas.microsoft.com/office/drawing/2014/main" id="{6D07C0DB-1398-4D79-B62F-4AF509D51B02}"/>
              </a:ext>
            </a:extLst>
          </p:cNvPr>
          <p:cNvSpPr txBox="1"/>
          <p:nvPr/>
        </p:nvSpPr>
        <p:spPr>
          <a:xfrm>
            <a:off x="4747652" y="6274776"/>
            <a:ext cx="36577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solidFill>
                  <a:srgbClr val="F99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vyšší (suchozemské) rostliny</a:t>
            </a:r>
          </a:p>
        </p:txBody>
      </p:sp>
      <p:sp>
        <p:nvSpPr>
          <p:cNvPr id="30" name="Obdélník 29">
            <a:extLst>
              <a:ext uri="{FF2B5EF4-FFF2-40B4-BE49-F238E27FC236}">
                <a16:creationId xmlns:a16="http://schemas.microsoft.com/office/drawing/2014/main" id="{B5C05E0C-AA84-48AB-BC7A-DFAF217A0D3D}"/>
              </a:ext>
            </a:extLst>
          </p:cNvPr>
          <p:cNvSpPr/>
          <p:nvPr/>
        </p:nvSpPr>
        <p:spPr>
          <a:xfrm>
            <a:off x="220336" y="5745490"/>
            <a:ext cx="2891817" cy="75404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hierarchické skupiny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2A1838A2-A390-46C1-B0AD-1070018B5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02756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35823D93-EC44-4478-956F-C9BC2EA650BA}"/>
              </a:ext>
            </a:extLst>
          </p:cNvPr>
          <p:cNvSpPr/>
          <p:nvPr/>
        </p:nvSpPr>
        <p:spPr>
          <a:xfrm>
            <a:off x="74428" y="1287473"/>
            <a:ext cx="8844041" cy="5472524"/>
          </a:xfrm>
          <a:prstGeom prst="roundRect">
            <a:avLst/>
          </a:prstGeom>
          <a:solidFill>
            <a:srgbClr val="FFFF99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64" name="Obdélník: se zakulacenými rohy 63">
            <a:extLst>
              <a:ext uri="{FF2B5EF4-FFF2-40B4-BE49-F238E27FC236}">
                <a16:creationId xmlns:a16="http://schemas.microsoft.com/office/drawing/2014/main" id="{51A41634-D982-479F-A608-181BAAD5FEC7}"/>
              </a:ext>
            </a:extLst>
          </p:cNvPr>
          <p:cNvSpPr/>
          <p:nvPr/>
        </p:nvSpPr>
        <p:spPr>
          <a:xfrm>
            <a:off x="1581150" y="1688640"/>
            <a:ext cx="7195861" cy="4597860"/>
          </a:xfrm>
          <a:prstGeom prst="roundRect">
            <a:avLst/>
          </a:prstGeom>
          <a:solidFill>
            <a:srgbClr val="67F65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39" name="Obdélník: se zakulacenými rohy 38">
            <a:extLst>
              <a:ext uri="{FF2B5EF4-FFF2-40B4-BE49-F238E27FC236}">
                <a16:creationId xmlns:a16="http://schemas.microsoft.com/office/drawing/2014/main" id="{BAC1A1C3-50DE-468F-BDC2-E7324509EEA7}"/>
              </a:ext>
            </a:extLst>
          </p:cNvPr>
          <p:cNvSpPr/>
          <p:nvPr/>
        </p:nvSpPr>
        <p:spPr>
          <a:xfrm>
            <a:off x="3260513" y="1874377"/>
            <a:ext cx="5295900" cy="3749776"/>
          </a:xfrm>
          <a:prstGeom prst="roundRect">
            <a:avLst/>
          </a:prstGeom>
          <a:solidFill>
            <a:srgbClr val="00B050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40" name="Obdélník: se zakulacenými rohy 39">
            <a:extLst>
              <a:ext uri="{FF2B5EF4-FFF2-40B4-BE49-F238E27FC236}">
                <a16:creationId xmlns:a16="http://schemas.microsoft.com/office/drawing/2014/main" id="{C78FEA5B-3990-47FB-AC05-E77BEBC75DF4}"/>
              </a:ext>
            </a:extLst>
          </p:cNvPr>
          <p:cNvSpPr/>
          <p:nvPr/>
        </p:nvSpPr>
        <p:spPr>
          <a:xfrm>
            <a:off x="4933314" y="2217313"/>
            <a:ext cx="3365449" cy="2886577"/>
          </a:xfrm>
          <a:prstGeom prst="roundRect">
            <a:avLst/>
          </a:prstGeom>
          <a:solidFill>
            <a:srgbClr val="F5C1F1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EE1B2B7C-EB17-48AA-9BB7-6AA1BF9A7DAE}"/>
              </a:ext>
            </a:extLst>
          </p:cNvPr>
          <p:cNvSpPr/>
          <p:nvPr/>
        </p:nvSpPr>
        <p:spPr>
          <a:xfrm>
            <a:off x="263271" y="244599"/>
            <a:ext cx="2891817" cy="75404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hierarchické skupiny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2769E2E0-ADA6-4335-9668-479E5C7F34B1}"/>
              </a:ext>
            </a:extLst>
          </p:cNvPr>
          <p:cNvSpPr txBox="1"/>
          <p:nvPr/>
        </p:nvSpPr>
        <p:spPr>
          <a:xfrm>
            <a:off x="5612069" y="4636453"/>
            <a:ext cx="3164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krytosemenné rostliny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04E58599-3717-478B-876B-56B44A70A7C7}"/>
              </a:ext>
            </a:extLst>
          </p:cNvPr>
          <p:cNvSpPr txBox="1"/>
          <p:nvPr/>
        </p:nvSpPr>
        <p:spPr>
          <a:xfrm>
            <a:off x="3921306" y="5201996"/>
            <a:ext cx="24420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semenné rostliny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565A80C1-6E72-492C-8999-6B7F8691C534}"/>
              </a:ext>
            </a:extLst>
          </p:cNvPr>
          <p:cNvSpPr txBox="1"/>
          <p:nvPr/>
        </p:nvSpPr>
        <p:spPr>
          <a:xfrm>
            <a:off x="2495550" y="5809890"/>
            <a:ext cx="2346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cévnaté rostliny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FC066B78-2633-4686-B29D-7B6FBC55488E}"/>
              </a:ext>
            </a:extLst>
          </p:cNvPr>
          <p:cNvSpPr txBox="1"/>
          <p:nvPr/>
        </p:nvSpPr>
        <p:spPr>
          <a:xfrm>
            <a:off x="914254" y="6318335"/>
            <a:ext cx="36577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solidFill>
                  <a:srgbClr val="F99E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vyšší (suchozemské) rostliny</a:t>
            </a:r>
          </a:p>
        </p:txBody>
      </p:sp>
      <p:sp>
        <p:nvSpPr>
          <p:cNvPr id="61" name="Obdélník 60">
            <a:extLst>
              <a:ext uri="{FF2B5EF4-FFF2-40B4-BE49-F238E27FC236}">
                <a16:creationId xmlns:a16="http://schemas.microsoft.com/office/drawing/2014/main" id="{12C28666-D7B9-4CE1-9537-200D51EBF2F1}"/>
              </a:ext>
            </a:extLst>
          </p:cNvPr>
          <p:cNvSpPr/>
          <p:nvPr/>
        </p:nvSpPr>
        <p:spPr>
          <a:xfrm>
            <a:off x="3307960" y="3343428"/>
            <a:ext cx="1519253" cy="6011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nahosemenné</a:t>
            </a:r>
          </a:p>
        </p:txBody>
      </p:sp>
      <p:sp>
        <p:nvSpPr>
          <p:cNvPr id="62" name="Obdélník 61">
            <a:extLst>
              <a:ext uri="{FF2B5EF4-FFF2-40B4-BE49-F238E27FC236}">
                <a16:creationId xmlns:a16="http://schemas.microsoft.com/office/drawing/2014/main" id="{69D081D9-AD7D-45EB-A61E-C7F26B7A0867}"/>
              </a:ext>
            </a:extLst>
          </p:cNvPr>
          <p:cNvSpPr/>
          <p:nvPr/>
        </p:nvSpPr>
        <p:spPr>
          <a:xfrm>
            <a:off x="1642712" y="3343428"/>
            <a:ext cx="1519253" cy="601152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kapraďorosty</a:t>
            </a:r>
          </a:p>
        </p:txBody>
      </p:sp>
      <p:sp>
        <p:nvSpPr>
          <p:cNvPr id="63" name="Obdélník 62">
            <a:extLst>
              <a:ext uri="{FF2B5EF4-FFF2-40B4-BE49-F238E27FC236}">
                <a16:creationId xmlns:a16="http://schemas.microsoft.com/office/drawing/2014/main" id="{32FBF941-8310-4C89-A5C1-CD6B96C40D6F}"/>
              </a:ext>
            </a:extLst>
          </p:cNvPr>
          <p:cNvSpPr/>
          <p:nvPr/>
        </p:nvSpPr>
        <p:spPr>
          <a:xfrm>
            <a:off x="165519" y="3343428"/>
            <a:ext cx="1331198" cy="6011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mechorosty</a:t>
            </a: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B56C1DB3-F1E7-43D3-96DB-1100EA73E1EF}"/>
              </a:ext>
            </a:extLst>
          </p:cNvPr>
          <p:cNvSpPr/>
          <p:nvPr/>
        </p:nvSpPr>
        <p:spPr>
          <a:xfrm>
            <a:off x="4973208" y="3343428"/>
            <a:ext cx="1519253" cy="6011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dvouděložné</a:t>
            </a:r>
          </a:p>
        </p:txBody>
      </p:sp>
      <p:sp>
        <p:nvSpPr>
          <p:cNvPr id="20" name="Obdélník 19">
            <a:extLst>
              <a:ext uri="{FF2B5EF4-FFF2-40B4-BE49-F238E27FC236}">
                <a16:creationId xmlns:a16="http://schemas.microsoft.com/office/drawing/2014/main" id="{1F9047AA-E567-487E-84CE-C3F9DA79508C}"/>
              </a:ext>
            </a:extLst>
          </p:cNvPr>
          <p:cNvSpPr/>
          <p:nvPr/>
        </p:nvSpPr>
        <p:spPr>
          <a:xfrm>
            <a:off x="6638455" y="3343428"/>
            <a:ext cx="1519253" cy="6011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jednoděložné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F938A565-F623-406D-8EE2-BBF320560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81634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356636-1B5B-411C-AE04-20E256D3B9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Řešení pro učitele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AC1783F-EDB5-4671-9613-C6F667DAB4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Jak se vyznat v rostlinách?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763348D-8E5E-49DA-9336-9319A09CA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34752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602304-97BE-47D4-915B-FCAD8F781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Seznam úkolů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FF1ADA8-EF25-4092-98A4-644F159D2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16566"/>
            <a:ext cx="7886700" cy="524107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cs-CZ" sz="3800" dirty="0"/>
              <a:t>ÚKOL 1</a:t>
            </a:r>
          </a:p>
          <a:p>
            <a:r>
              <a:rPr lang="cs-CZ" sz="3800" dirty="0"/>
              <a:t>vytvořit skupiny rostlin podle sady karet A, tj. podle fotek, případně předchozích znalostí žáků</a:t>
            </a:r>
          </a:p>
          <a:p>
            <a:r>
              <a:rPr lang="cs-CZ" sz="3800" dirty="0"/>
              <a:t>žáci mohou vytvořit libovolný počet skupin, ale nejmenší skupiny obsahují vždy alespoň dvě rostliny</a:t>
            </a:r>
          </a:p>
          <a:p>
            <a:r>
              <a:rPr lang="cs-CZ" sz="3800" dirty="0"/>
              <a:t>žáci zdůvodní svůj způsob roztřídění karet</a:t>
            </a:r>
          </a:p>
          <a:p>
            <a:pPr marL="0" indent="0">
              <a:buNone/>
            </a:pPr>
            <a:r>
              <a:rPr lang="cs-CZ" sz="3800" dirty="0"/>
              <a:t>ÚKOL 2</a:t>
            </a:r>
          </a:p>
          <a:p>
            <a:r>
              <a:rPr lang="cs-CZ" sz="3800" dirty="0"/>
              <a:t>vytvořit skupiny rostlin podle sady karet B, nejprve podle „genetické informace“, tj. podle barevných teček</a:t>
            </a:r>
          </a:p>
          <a:p>
            <a:r>
              <a:rPr lang="cs-CZ" sz="3800" dirty="0"/>
              <a:t>žáci následně otočí kartičky a prozkoumají znaky rostlin, které mohou sloužit ke klasifikaci rostlin a k odvození evolučních vztahů mezi nimi</a:t>
            </a:r>
          </a:p>
          <a:p>
            <a:r>
              <a:rPr lang="cs-CZ" sz="3800" dirty="0"/>
              <a:t>žáci porovnají svoje původní roztřídění kartiček (A) a nové roztřídění (B)</a:t>
            </a:r>
          </a:p>
          <a:p>
            <a:r>
              <a:rPr lang="cs-CZ" sz="3800" dirty="0"/>
              <a:t>Jaké znaky jsou spolehlivé? jaký je význam genetické informace?</a:t>
            </a:r>
          </a:p>
          <a:p>
            <a:pPr marL="0" indent="0">
              <a:buNone/>
            </a:pPr>
            <a:r>
              <a:rPr lang="cs-CZ" sz="3800" dirty="0"/>
              <a:t>ÚKOL 3</a:t>
            </a:r>
          </a:p>
          <a:p>
            <a:r>
              <a:rPr lang="cs-CZ" sz="3800" dirty="0"/>
              <a:t>zakreslit pravděpodobné vztahy mezi vytvořenými skupinami rostlin (forma evolučního stromu nebo množin)</a:t>
            </a:r>
          </a:p>
          <a:p>
            <a:r>
              <a:rPr lang="cs-CZ" sz="3800" dirty="0"/>
              <a:t>lze pracovat společně s učitelem, pokud je to pro žáky příliš obtížné nebo je třeba zrychlit závěr hodiny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0F5620A-8BC7-4048-9932-0578F42B0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53675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BADC1D-A9FF-499B-B574-698305EDE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Seznam druhů rostlin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52274B3-334A-42A5-A62D-B2E63275C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94263"/>
            <a:ext cx="7886700" cy="5363737"/>
          </a:xfrm>
        </p:spPr>
        <p:txBody>
          <a:bodyPr>
            <a:normAutofit/>
          </a:bodyPr>
          <a:lstStyle/>
          <a:p>
            <a:r>
              <a:rPr lang="cs-CZ" sz="1800" dirty="0"/>
              <a:t>bělomech sivý</a:t>
            </a:r>
          </a:p>
          <a:p>
            <a:r>
              <a:rPr lang="cs-CZ" sz="1800" dirty="0"/>
              <a:t>ploník obecný</a:t>
            </a:r>
          </a:p>
          <a:p>
            <a:r>
              <a:rPr lang="cs-CZ" sz="1800" dirty="0"/>
              <a:t>přeslička lesní</a:t>
            </a:r>
          </a:p>
          <a:p>
            <a:r>
              <a:rPr lang="cs-CZ" sz="1800" dirty="0"/>
              <a:t>plavuň vidlačka</a:t>
            </a:r>
          </a:p>
          <a:p>
            <a:r>
              <a:rPr lang="cs-CZ" sz="1800" dirty="0"/>
              <a:t>kapraď samec</a:t>
            </a:r>
          </a:p>
          <a:p>
            <a:r>
              <a:rPr lang="cs-CZ" sz="1800" dirty="0"/>
              <a:t>borovice lesní</a:t>
            </a:r>
          </a:p>
          <a:p>
            <a:r>
              <a:rPr lang="cs-CZ" sz="1800" dirty="0"/>
              <a:t>smrk ztepilý</a:t>
            </a:r>
          </a:p>
          <a:p>
            <a:r>
              <a:rPr lang="cs-CZ" sz="1800" dirty="0"/>
              <a:t>jinan dvoulaločný (ginkgo)</a:t>
            </a:r>
          </a:p>
          <a:p>
            <a:r>
              <a:rPr lang="cs-CZ" sz="1800" dirty="0"/>
              <a:t>růže šípková</a:t>
            </a:r>
          </a:p>
          <a:p>
            <a:r>
              <a:rPr lang="cs-CZ" sz="1800" dirty="0"/>
              <a:t>sedmikráska chudobka</a:t>
            </a:r>
          </a:p>
          <a:p>
            <a:r>
              <a:rPr lang="cs-CZ" sz="1800" dirty="0"/>
              <a:t>dub zimní</a:t>
            </a:r>
          </a:p>
          <a:p>
            <a:r>
              <a:rPr lang="cs-CZ" sz="1800" dirty="0"/>
              <a:t>kokosovník ořechoplodý</a:t>
            </a:r>
          </a:p>
          <a:p>
            <a:r>
              <a:rPr lang="cs-CZ" sz="1800" dirty="0"/>
              <a:t>kosatec sibiřský</a:t>
            </a:r>
          </a:p>
          <a:p>
            <a:r>
              <a:rPr lang="cs-CZ" sz="1800" dirty="0"/>
              <a:t>třtina křovištní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E8E255B-CA90-4131-B657-EB22ABDA7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4526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FAACBB6F-8549-4096-BEC6-2BE9E6295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507224" cy="2387600"/>
          </a:xfrm>
        </p:spPr>
        <p:txBody>
          <a:bodyPr/>
          <a:lstStyle/>
          <a:p>
            <a:r>
              <a:rPr lang="cs-CZ" b="1" dirty="0">
                <a:solidFill>
                  <a:srgbClr val="0070C0"/>
                </a:solidFill>
              </a:rPr>
              <a:t>Jak se vyznat </a:t>
            </a:r>
            <a:br>
              <a:rPr lang="cs-CZ" b="1" dirty="0">
                <a:solidFill>
                  <a:srgbClr val="0070C0"/>
                </a:solidFill>
              </a:rPr>
            </a:br>
            <a:r>
              <a:rPr lang="cs-CZ" b="1" dirty="0">
                <a:solidFill>
                  <a:srgbClr val="0070C0"/>
                </a:solidFill>
              </a:rPr>
              <a:t>v rostlinách?</a:t>
            </a:r>
          </a:p>
        </p:txBody>
      </p:sp>
      <p:pic>
        <p:nvPicPr>
          <p:cNvPr id="11" name="Grafický objekt 10" descr="Dílek skládačky">
            <a:extLst>
              <a:ext uri="{FF2B5EF4-FFF2-40B4-BE49-F238E27FC236}">
                <a16:creationId xmlns:a16="http://schemas.microsoft.com/office/drawing/2014/main" id="{A4D0ABD1-BBE7-4DDD-AE19-6C1B0771FC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09080" y="3087932"/>
            <a:ext cx="844062" cy="844062"/>
          </a:xfrm>
          <a:prstGeom prst="rect">
            <a:avLst/>
          </a:prstGeom>
        </p:spPr>
      </p:pic>
      <p:pic>
        <p:nvPicPr>
          <p:cNvPr id="13" name="Grafický objekt 12" descr="Lupa">
            <a:extLst>
              <a:ext uri="{FF2B5EF4-FFF2-40B4-BE49-F238E27FC236}">
                <a16:creationId xmlns:a16="http://schemas.microsoft.com/office/drawing/2014/main" id="{6C0EDACF-1E0E-4202-9855-63877EC31E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76265">
            <a:off x="6436428" y="3023433"/>
            <a:ext cx="844062" cy="844062"/>
          </a:xfrm>
          <a:prstGeom prst="rect">
            <a:avLst/>
          </a:prstGeom>
        </p:spPr>
      </p:pic>
      <p:pic>
        <p:nvPicPr>
          <p:cNvPr id="18" name="Grafický objekt 17" descr="Kytka">
            <a:extLst>
              <a:ext uri="{FF2B5EF4-FFF2-40B4-BE49-F238E27FC236}">
                <a16:creationId xmlns:a16="http://schemas.microsoft.com/office/drawing/2014/main" id="{C071BE83-D0D8-410A-9A2D-CD06E4B6890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20613" y="5844661"/>
            <a:ext cx="914400" cy="914400"/>
          </a:xfrm>
          <a:prstGeom prst="rect">
            <a:avLst/>
          </a:prstGeom>
        </p:spPr>
      </p:pic>
      <p:pic>
        <p:nvPicPr>
          <p:cNvPr id="20" name="Grafický objekt 19" descr="Palma">
            <a:extLst>
              <a:ext uri="{FF2B5EF4-FFF2-40B4-BE49-F238E27FC236}">
                <a16:creationId xmlns:a16="http://schemas.microsoft.com/office/drawing/2014/main" id="{CACF0020-E442-4C49-B272-23238B1A09C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353142" y="5844661"/>
            <a:ext cx="914400" cy="914400"/>
          </a:xfrm>
          <a:prstGeom prst="rect">
            <a:avLst/>
          </a:prstGeom>
        </p:spPr>
      </p:pic>
      <p:pic>
        <p:nvPicPr>
          <p:cNvPr id="22" name="Grafický objekt 21" descr="Kaktus">
            <a:extLst>
              <a:ext uri="{FF2B5EF4-FFF2-40B4-BE49-F238E27FC236}">
                <a16:creationId xmlns:a16="http://schemas.microsoft.com/office/drawing/2014/main" id="{7F5EA7AB-9F0C-4554-8358-6F7A1EF5B85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318354" y="5818577"/>
            <a:ext cx="914400" cy="914400"/>
          </a:xfrm>
          <a:prstGeom prst="rect">
            <a:avLst/>
          </a:prstGeom>
        </p:spPr>
      </p:pic>
      <p:pic>
        <p:nvPicPr>
          <p:cNvPr id="23" name="Grafický objekt 22" descr="Jehličnatý strom">
            <a:extLst>
              <a:ext uri="{FF2B5EF4-FFF2-40B4-BE49-F238E27FC236}">
                <a16:creationId xmlns:a16="http://schemas.microsoft.com/office/drawing/2014/main" id="{D7138012-D0DE-4D85-9862-4A0807499F4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277971" y="5818577"/>
            <a:ext cx="914400" cy="914400"/>
          </a:xfrm>
          <a:prstGeom prst="rect">
            <a:avLst/>
          </a:prstGeom>
        </p:spPr>
      </p:pic>
      <p:pic>
        <p:nvPicPr>
          <p:cNvPr id="24" name="Grafický objekt 23" descr="Listnatý strom">
            <a:extLst>
              <a:ext uri="{FF2B5EF4-FFF2-40B4-BE49-F238E27FC236}">
                <a16:creationId xmlns:a16="http://schemas.microsoft.com/office/drawing/2014/main" id="{E06433DB-3A36-4AD8-A1D2-2995BDDB3BD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43691" y="5825523"/>
            <a:ext cx="914400" cy="914400"/>
          </a:xfrm>
          <a:prstGeom prst="rect">
            <a:avLst/>
          </a:prstGeom>
        </p:spPr>
      </p:pic>
      <p:pic>
        <p:nvPicPr>
          <p:cNvPr id="26" name="Grafický objekt 25" descr="Květina v květináči">
            <a:extLst>
              <a:ext uri="{FF2B5EF4-FFF2-40B4-BE49-F238E27FC236}">
                <a16:creationId xmlns:a16="http://schemas.microsoft.com/office/drawing/2014/main" id="{BF0BDF58-C310-4CEB-AAE7-5F4A6F1652F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744892" y="5815474"/>
            <a:ext cx="914400" cy="914400"/>
          </a:xfrm>
          <a:prstGeom prst="rect">
            <a:avLst/>
          </a:prstGeom>
        </p:spPr>
      </p:pic>
      <p:pic>
        <p:nvPicPr>
          <p:cNvPr id="28" name="Grafický objekt 27" descr="Rostlina">
            <a:extLst>
              <a:ext uri="{FF2B5EF4-FFF2-40B4-BE49-F238E27FC236}">
                <a16:creationId xmlns:a16="http://schemas.microsoft.com/office/drawing/2014/main" id="{284296AA-9DD3-442F-A708-93B30FF2DC1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936903" y="5782001"/>
            <a:ext cx="914400" cy="914400"/>
          </a:xfrm>
          <a:prstGeom prst="rect">
            <a:avLst/>
          </a:prstGeom>
        </p:spPr>
      </p:pic>
      <p:pic>
        <p:nvPicPr>
          <p:cNvPr id="30" name="Grafický objekt 29" descr="List">
            <a:extLst>
              <a:ext uri="{FF2B5EF4-FFF2-40B4-BE49-F238E27FC236}">
                <a16:creationId xmlns:a16="http://schemas.microsoft.com/office/drawing/2014/main" id="{59202E56-5149-4543-85F9-30297F98729C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7977418" y="5782001"/>
            <a:ext cx="914400" cy="914400"/>
          </a:xfrm>
          <a:prstGeom prst="rect">
            <a:avLst/>
          </a:prstGeom>
        </p:spPr>
      </p:pic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2C292F1B-A7D1-449E-A3C4-EB8B24C17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69288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Obdélník 56">
            <a:extLst>
              <a:ext uri="{FF2B5EF4-FFF2-40B4-BE49-F238E27FC236}">
                <a16:creationId xmlns:a16="http://schemas.microsoft.com/office/drawing/2014/main" id="{34CE63BD-855A-4EDF-9D78-1CF1AB2DC27A}"/>
              </a:ext>
            </a:extLst>
          </p:cNvPr>
          <p:cNvSpPr/>
          <p:nvPr/>
        </p:nvSpPr>
        <p:spPr>
          <a:xfrm>
            <a:off x="3188125" y="6308934"/>
            <a:ext cx="2767749" cy="44354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hlavní skupiny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0E247131-430D-45C8-857D-321C8400B344}"/>
              </a:ext>
            </a:extLst>
          </p:cNvPr>
          <p:cNvSpPr/>
          <p:nvPr/>
        </p:nvSpPr>
        <p:spPr>
          <a:xfrm>
            <a:off x="794725" y="3536950"/>
            <a:ext cx="1510910" cy="6011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nahosemenné</a:t>
            </a: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25CE084F-C541-4737-B94C-DA5DB1DC30E1}"/>
              </a:ext>
            </a:extLst>
          </p:cNvPr>
          <p:cNvSpPr/>
          <p:nvPr/>
        </p:nvSpPr>
        <p:spPr>
          <a:xfrm>
            <a:off x="5327455" y="520544"/>
            <a:ext cx="1510910" cy="601152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kapraďorosty</a:t>
            </a:r>
          </a:p>
        </p:txBody>
      </p:sp>
      <p:sp>
        <p:nvSpPr>
          <p:cNvPr id="24" name="Obdélník 23">
            <a:extLst>
              <a:ext uri="{FF2B5EF4-FFF2-40B4-BE49-F238E27FC236}">
                <a16:creationId xmlns:a16="http://schemas.microsoft.com/office/drawing/2014/main" id="{5A83EEC3-589F-465E-9434-1B86E1309665}"/>
              </a:ext>
            </a:extLst>
          </p:cNvPr>
          <p:cNvSpPr/>
          <p:nvPr/>
        </p:nvSpPr>
        <p:spPr>
          <a:xfrm>
            <a:off x="2305635" y="520544"/>
            <a:ext cx="1510910" cy="6011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mechorosty</a:t>
            </a:r>
          </a:p>
        </p:txBody>
      </p:sp>
      <p:sp>
        <p:nvSpPr>
          <p:cNvPr id="27" name="Obdélník 26">
            <a:extLst>
              <a:ext uri="{FF2B5EF4-FFF2-40B4-BE49-F238E27FC236}">
                <a16:creationId xmlns:a16="http://schemas.microsoft.com/office/drawing/2014/main" id="{09F8B13A-1DA6-472E-AAA9-EADE7074877F}"/>
              </a:ext>
            </a:extLst>
          </p:cNvPr>
          <p:cNvSpPr/>
          <p:nvPr/>
        </p:nvSpPr>
        <p:spPr>
          <a:xfrm>
            <a:off x="3816545" y="3540416"/>
            <a:ext cx="1510910" cy="6011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dvouděložné</a:t>
            </a:r>
          </a:p>
        </p:txBody>
      </p:sp>
      <p:sp>
        <p:nvSpPr>
          <p:cNvPr id="29" name="Obdélník 28">
            <a:extLst>
              <a:ext uri="{FF2B5EF4-FFF2-40B4-BE49-F238E27FC236}">
                <a16:creationId xmlns:a16="http://schemas.microsoft.com/office/drawing/2014/main" id="{939EE261-67F5-48CA-A51A-B019FB2B3B21}"/>
              </a:ext>
            </a:extLst>
          </p:cNvPr>
          <p:cNvSpPr/>
          <p:nvPr/>
        </p:nvSpPr>
        <p:spPr>
          <a:xfrm>
            <a:off x="6838365" y="3536950"/>
            <a:ext cx="1510910" cy="6011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jednoděložné</a:t>
            </a:r>
          </a:p>
        </p:txBody>
      </p:sp>
      <p:sp>
        <p:nvSpPr>
          <p:cNvPr id="33" name="Obdélník 32">
            <a:extLst>
              <a:ext uri="{FF2B5EF4-FFF2-40B4-BE49-F238E27FC236}">
                <a16:creationId xmlns:a16="http://schemas.microsoft.com/office/drawing/2014/main" id="{AEB63D6E-5BC2-4EB9-9116-FD4BC385DD90}"/>
              </a:ext>
            </a:extLst>
          </p:cNvPr>
          <p:cNvSpPr/>
          <p:nvPr/>
        </p:nvSpPr>
        <p:spPr>
          <a:xfrm>
            <a:off x="2212407" y="1308953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bělomech sivý</a:t>
            </a:r>
          </a:p>
        </p:txBody>
      </p:sp>
      <p:sp>
        <p:nvSpPr>
          <p:cNvPr id="36" name="Obdélník 35">
            <a:extLst>
              <a:ext uri="{FF2B5EF4-FFF2-40B4-BE49-F238E27FC236}">
                <a16:creationId xmlns:a16="http://schemas.microsoft.com/office/drawing/2014/main" id="{91E9B5E7-BF2D-4D33-803A-550BF6BBCCC9}"/>
              </a:ext>
            </a:extLst>
          </p:cNvPr>
          <p:cNvSpPr/>
          <p:nvPr/>
        </p:nvSpPr>
        <p:spPr>
          <a:xfrm>
            <a:off x="2224050" y="1815948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ploník obecný</a:t>
            </a:r>
          </a:p>
        </p:txBody>
      </p:sp>
      <p:sp>
        <p:nvSpPr>
          <p:cNvPr id="39" name="Obdélník 38">
            <a:extLst>
              <a:ext uri="{FF2B5EF4-FFF2-40B4-BE49-F238E27FC236}">
                <a16:creationId xmlns:a16="http://schemas.microsoft.com/office/drawing/2014/main" id="{2ABA8623-8D4A-4CFB-837A-BDF389981F49}"/>
              </a:ext>
            </a:extLst>
          </p:cNvPr>
          <p:cNvSpPr/>
          <p:nvPr/>
        </p:nvSpPr>
        <p:spPr>
          <a:xfrm>
            <a:off x="5232052" y="2280351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přeslička lesní</a:t>
            </a:r>
          </a:p>
        </p:txBody>
      </p:sp>
      <p:sp>
        <p:nvSpPr>
          <p:cNvPr id="41" name="Obdélník 40">
            <a:extLst>
              <a:ext uri="{FF2B5EF4-FFF2-40B4-BE49-F238E27FC236}">
                <a16:creationId xmlns:a16="http://schemas.microsoft.com/office/drawing/2014/main" id="{45B1789D-697A-4EFF-9230-1F5AD7AF3E61}"/>
              </a:ext>
            </a:extLst>
          </p:cNvPr>
          <p:cNvSpPr/>
          <p:nvPr/>
        </p:nvSpPr>
        <p:spPr>
          <a:xfrm>
            <a:off x="5243695" y="1298719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kapraď samec</a:t>
            </a:r>
          </a:p>
        </p:txBody>
      </p:sp>
      <p:sp>
        <p:nvSpPr>
          <p:cNvPr id="42" name="Obdélník 41">
            <a:extLst>
              <a:ext uri="{FF2B5EF4-FFF2-40B4-BE49-F238E27FC236}">
                <a16:creationId xmlns:a16="http://schemas.microsoft.com/office/drawing/2014/main" id="{7C343004-356A-4C6F-BD4C-2E26F3230E7E}"/>
              </a:ext>
            </a:extLst>
          </p:cNvPr>
          <p:cNvSpPr/>
          <p:nvPr/>
        </p:nvSpPr>
        <p:spPr>
          <a:xfrm>
            <a:off x="5243694" y="1790351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plavuň vidlačka</a:t>
            </a:r>
          </a:p>
        </p:txBody>
      </p:sp>
      <p:sp>
        <p:nvSpPr>
          <p:cNvPr id="52" name="Obdélník 51">
            <a:extLst>
              <a:ext uri="{FF2B5EF4-FFF2-40B4-BE49-F238E27FC236}">
                <a16:creationId xmlns:a16="http://schemas.microsoft.com/office/drawing/2014/main" id="{5C6BC3D5-72C9-4171-844C-DBFA59E0A1AF}"/>
              </a:ext>
            </a:extLst>
          </p:cNvPr>
          <p:cNvSpPr/>
          <p:nvPr/>
        </p:nvSpPr>
        <p:spPr>
          <a:xfrm>
            <a:off x="6723671" y="5257984"/>
            <a:ext cx="1744505" cy="456836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kokosovník ořechoplodý</a:t>
            </a:r>
          </a:p>
        </p:txBody>
      </p:sp>
      <p:sp>
        <p:nvSpPr>
          <p:cNvPr id="53" name="Obdélník 52">
            <a:extLst>
              <a:ext uri="{FF2B5EF4-FFF2-40B4-BE49-F238E27FC236}">
                <a16:creationId xmlns:a16="http://schemas.microsoft.com/office/drawing/2014/main" id="{A32366D2-519F-4F30-A7AE-955714566082}"/>
              </a:ext>
            </a:extLst>
          </p:cNvPr>
          <p:cNvSpPr/>
          <p:nvPr/>
        </p:nvSpPr>
        <p:spPr>
          <a:xfrm>
            <a:off x="6723671" y="4284212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třtina křovištní</a:t>
            </a:r>
          </a:p>
        </p:txBody>
      </p:sp>
      <p:sp>
        <p:nvSpPr>
          <p:cNvPr id="54" name="Obdélník 53">
            <a:extLst>
              <a:ext uri="{FF2B5EF4-FFF2-40B4-BE49-F238E27FC236}">
                <a16:creationId xmlns:a16="http://schemas.microsoft.com/office/drawing/2014/main" id="{64267B92-79C5-41BD-A816-B45A7AF7C683}"/>
              </a:ext>
            </a:extLst>
          </p:cNvPr>
          <p:cNvSpPr/>
          <p:nvPr/>
        </p:nvSpPr>
        <p:spPr>
          <a:xfrm>
            <a:off x="6723671" y="4774219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kosatec sibiřský</a:t>
            </a:r>
          </a:p>
        </p:txBody>
      </p:sp>
      <p:sp>
        <p:nvSpPr>
          <p:cNvPr id="55" name="Obdélník 54">
            <a:extLst>
              <a:ext uri="{FF2B5EF4-FFF2-40B4-BE49-F238E27FC236}">
                <a16:creationId xmlns:a16="http://schemas.microsoft.com/office/drawing/2014/main" id="{8D0E554E-3B4E-4038-983A-A5E6CCD5692A}"/>
              </a:ext>
            </a:extLst>
          </p:cNvPr>
          <p:cNvSpPr/>
          <p:nvPr/>
        </p:nvSpPr>
        <p:spPr>
          <a:xfrm>
            <a:off x="3694983" y="4791207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dub zimní</a:t>
            </a:r>
          </a:p>
        </p:txBody>
      </p:sp>
      <p:sp>
        <p:nvSpPr>
          <p:cNvPr id="56" name="Obdélník 55">
            <a:extLst>
              <a:ext uri="{FF2B5EF4-FFF2-40B4-BE49-F238E27FC236}">
                <a16:creationId xmlns:a16="http://schemas.microsoft.com/office/drawing/2014/main" id="{30EC35D5-EB02-4D4B-8885-74927F91D6B6}"/>
              </a:ext>
            </a:extLst>
          </p:cNvPr>
          <p:cNvSpPr/>
          <p:nvPr/>
        </p:nvSpPr>
        <p:spPr>
          <a:xfrm>
            <a:off x="3694983" y="5274896"/>
            <a:ext cx="1744505" cy="47524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sedmikráska chudobka</a:t>
            </a:r>
          </a:p>
        </p:txBody>
      </p:sp>
      <p:sp>
        <p:nvSpPr>
          <p:cNvPr id="58" name="Obdélník 57">
            <a:extLst>
              <a:ext uri="{FF2B5EF4-FFF2-40B4-BE49-F238E27FC236}">
                <a16:creationId xmlns:a16="http://schemas.microsoft.com/office/drawing/2014/main" id="{4F0F3C48-C336-41DB-B175-65D492E15148}"/>
              </a:ext>
            </a:extLst>
          </p:cNvPr>
          <p:cNvSpPr/>
          <p:nvPr/>
        </p:nvSpPr>
        <p:spPr>
          <a:xfrm>
            <a:off x="3671928" y="4284212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růže šípková</a:t>
            </a:r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id="{A0C4C1BD-6B1C-4D63-B6D2-DA971E964A54}"/>
              </a:ext>
            </a:extLst>
          </p:cNvPr>
          <p:cNvSpPr/>
          <p:nvPr/>
        </p:nvSpPr>
        <p:spPr>
          <a:xfrm>
            <a:off x="666295" y="5434233"/>
            <a:ext cx="1744505" cy="49112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smrk ztepilý</a:t>
            </a:r>
          </a:p>
        </p:txBody>
      </p:sp>
      <p:sp>
        <p:nvSpPr>
          <p:cNvPr id="26" name="Obdélník 25">
            <a:extLst>
              <a:ext uri="{FF2B5EF4-FFF2-40B4-BE49-F238E27FC236}">
                <a16:creationId xmlns:a16="http://schemas.microsoft.com/office/drawing/2014/main" id="{9F3E79AA-EAB3-46EE-B030-8D96B45F6A5D}"/>
              </a:ext>
            </a:extLst>
          </p:cNvPr>
          <p:cNvSpPr/>
          <p:nvPr/>
        </p:nvSpPr>
        <p:spPr>
          <a:xfrm>
            <a:off x="666295" y="4284212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borovice lesní</a:t>
            </a:r>
          </a:p>
        </p:txBody>
      </p:sp>
      <p:sp>
        <p:nvSpPr>
          <p:cNvPr id="28" name="Obdélník 27">
            <a:extLst>
              <a:ext uri="{FF2B5EF4-FFF2-40B4-BE49-F238E27FC236}">
                <a16:creationId xmlns:a16="http://schemas.microsoft.com/office/drawing/2014/main" id="{8606B3E0-B30C-4F3C-8D29-0E20B076327E}"/>
              </a:ext>
            </a:extLst>
          </p:cNvPr>
          <p:cNvSpPr/>
          <p:nvPr/>
        </p:nvSpPr>
        <p:spPr>
          <a:xfrm>
            <a:off x="666295" y="4763727"/>
            <a:ext cx="1744505" cy="49188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jinan dvoulaločný (ginkgo)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BE6E0EDD-2189-46C2-902A-B700E0922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34586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0F99B02B-68C4-45BE-B085-FFEA5A9CE95C}"/>
              </a:ext>
            </a:extLst>
          </p:cNvPr>
          <p:cNvSpPr/>
          <p:nvPr/>
        </p:nvSpPr>
        <p:spPr>
          <a:xfrm>
            <a:off x="794725" y="3536950"/>
            <a:ext cx="1510910" cy="6011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nahosemenné</a:t>
            </a: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0F257478-34D4-488F-8360-673D4982CCB2}"/>
              </a:ext>
            </a:extLst>
          </p:cNvPr>
          <p:cNvSpPr/>
          <p:nvPr/>
        </p:nvSpPr>
        <p:spPr>
          <a:xfrm>
            <a:off x="5327455" y="520544"/>
            <a:ext cx="1510910" cy="601152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kapraďorosty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454F7996-49EA-425B-A711-B5A418465C38}"/>
              </a:ext>
            </a:extLst>
          </p:cNvPr>
          <p:cNvSpPr/>
          <p:nvPr/>
        </p:nvSpPr>
        <p:spPr>
          <a:xfrm>
            <a:off x="2305635" y="520544"/>
            <a:ext cx="1510910" cy="6011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mechorosty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2AD596B5-78F8-4A74-BB06-1E3D9C49F8BC}"/>
              </a:ext>
            </a:extLst>
          </p:cNvPr>
          <p:cNvSpPr/>
          <p:nvPr/>
        </p:nvSpPr>
        <p:spPr>
          <a:xfrm>
            <a:off x="3816545" y="3540416"/>
            <a:ext cx="1510910" cy="6011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dvouděložné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80AD6FBA-6167-48B8-A648-EFED7D8F2066}"/>
              </a:ext>
            </a:extLst>
          </p:cNvPr>
          <p:cNvSpPr/>
          <p:nvPr/>
        </p:nvSpPr>
        <p:spPr>
          <a:xfrm>
            <a:off x="6838365" y="3536950"/>
            <a:ext cx="1510910" cy="6011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jednoděložné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A5595BE8-C921-44D0-A1B7-54CB8C472087}"/>
              </a:ext>
            </a:extLst>
          </p:cNvPr>
          <p:cNvSpPr/>
          <p:nvPr/>
        </p:nvSpPr>
        <p:spPr>
          <a:xfrm>
            <a:off x="3188125" y="6356182"/>
            <a:ext cx="2767749" cy="40821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podle symbolů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16BBD6C4-D621-42A7-8E90-4AD3B21490EC}"/>
              </a:ext>
            </a:extLst>
          </p:cNvPr>
          <p:cNvGrpSpPr/>
          <p:nvPr/>
        </p:nvGrpSpPr>
        <p:grpSpPr>
          <a:xfrm>
            <a:off x="5314867" y="1336365"/>
            <a:ext cx="1505067" cy="875959"/>
            <a:chOff x="1101289" y="2867246"/>
            <a:chExt cx="1861872" cy="1141228"/>
          </a:xfrm>
        </p:grpSpPr>
        <p:sp>
          <p:nvSpPr>
            <p:cNvPr id="17" name="Ovál 16">
              <a:extLst>
                <a:ext uri="{FF2B5EF4-FFF2-40B4-BE49-F238E27FC236}">
                  <a16:creationId xmlns:a16="http://schemas.microsoft.com/office/drawing/2014/main" id="{2CE0F66A-5529-4534-B1EC-545CE9B7C1EE}"/>
                </a:ext>
              </a:extLst>
            </p:cNvPr>
            <p:cNvSpPr/>
            <p:nvPr/>
          </p:nvSpPr>
          <p:spPr>
            <a:xfrm>
              <a:off x="1118917" y="3572539"/>
              <a:ext cx="456654" cy="4359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8" name="Ovál 17">
              <a:extLst>
                <a:ext uri="{FF2B5EF4-FFF2-40B4-BE49-F238E27FC236}">
                  <a16:creationId xmlns:a16="http://schemas.microsoft.com/office/drawing/2014/main" id="{1CC82C62-AE48-456F-9FF1-5FBC0BFC658B}"/>
                </a:ext>
              </a:extLst>
            </p:cNvPr>
            <p:cNvSpPr/>
            <p:nvPr/>
          </p:nvSpPr>
          <p:spPr>
            <a:xfrm>
              <a:off x="1819463" y="3572539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3" name="Ovál 22">
              <a:extLst>
                <a:ext uri="{FF2B5EF4-FFF2-40B4-BE49-F238E27FC236}">
                  <a16:creationId xmlns:a16="http://schemas.microsoft.com/office/drawing/2014/main" id="{BBF8DBE8-461C-44A7-A759-04A4B6D53F78}"/>
                </a:ext>
              </a:extLst>
            </p:cNvPr>
            <p:cNvSpPr/>
            <p:nvPr/>
          </p:nvSpPr>
          <p:spPr>
            <a:xfrm>
              <a:off x="1101289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4" name="Ovál 23">
              <a:extLst>
                <a:ext uri="{FF2B5EF4-FFF2-40B4-BE49-F238E27FC236}">
                  <a16:creationId xmlns:a16="http://schemas.microsoft.com/office/drawing/2014/main" id="{12010348-21BB-4E5C-989D-B7A2AC34E46D}"/>
                </a:ext>
              </a:extLst>
            </p:cNvPr>
            <p:cNvSpPr/>
            <p:nvPr/>
          </p:nvSpPr>
          <p:spPr>
            <a:xfrm>
              <a:off x="1819463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5" name="Ovál 24">
              <a:extLst>
                <a:ext uri="{FF2B5EF4-FFF2-40B4-BE49-F238E27FC236}">
                  <a16:creationId xmlns:a16="http://schemas.microsoft.com/office/drawing/2014/main" id="{222EC9E5-C914-436F-B9FE-7404EAA313C5}"/>
                </a:ext>
              </a:extLst>
            </p:cNvPr>
            <p:cNvSpPr/>
            <p:nvPr/>
          </p:nvSpPr>
          <p:spPr>
            <a:xfrm>
              <a:off x="2506507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97450BDF-8147-4E4C-B083-855F82B809D1}"/>
              </a:ext>
            </a:extLst>
          </p:cNvPr>
          <p:cNvGrpSpPr/>
          <p:nvPr/>
        </p:nvGrpSpPr>
        <p:grpSpPr>
          <a:xfrm>
            <a:off x="3803957" y="4482504"/>
            <a:ext cx="1505067" cy="1412969"/>
            <a:chOff x="1101289" y="2867246"/>
            <a:chExt cx="1861873" cy="1840861"/>
          </a:xfrm>
        </p:grpSpPr>
        <p:sp>
          <p:nvSpPr>
            <p:cNvPr id="27" name="Ovál 26">
              <a:extLst>
                <a:ext uri="{FF2B5EF4-FFF2-40B4-BE49-F238E27FC236}">
                  <a16:creationId xmlns:a16="http://schemas.microsoft.com/office/drawing/2014/main" id="{B6F5EF6F-C0F8-4CDF-9B42-5A92DC8AD60E}"/>
                </a:ext>
              </a:extLst>
            </p:cNvPr>
            <p:cNvSpPr/>
            <p:nvPr/>
          </p:nvSpPr>
          <p:spPr>
            <a:xfrm>
              <a:off x="1118917" y="3572539"/>
              <a:ext cx="456654" cy="4359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8" name="Ovál 27">
              <a:extLst>
                <a:ext uri="{FF2B5EF4-FFF2-40B4-BE49-F238E27FC236}">
                  <a16:creationId xmlns:a16="http://schemas.microsoft.com/office/drawing/2014/main" id="{69B15CAB-B06E-439E-A179-B19D57C5A705}"/>
                </a:ext>
              </a:extLst>
            </p:cNvPr>
            <p:cNvSpPr/>
            <p:nvPr/>
          </p:nvSpPr>
          <p:spPr>
            <a:xfrm>
              <a:off x="1819463" y="3572539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9" name="Ovál 28">
              <a:extLst>
                <a:ext uri="{FF2B5EF4-FFF2-40B4-BE49-F238E27FC236}">
                  <a16:creationId xmlns:a16="http://schemas.microsoft.com/office/drawing/2014/main" id="{7E8E0533-FA06-4BC8-A280-893F342425DB}"/>
                </a:ext>
              </a:extLst>
            </p:cNvPr>
            <p:cNvSpPr/>
            <p:nvPr/>
          </p:nvSpPr>
          <p:spPr>
            <a:xfrm>
              <a:off x="2506507" y="3572539"/>
              <a:ext cx="456654" cy="435935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30" name="Ovál 29">
              <a:extLst>
                <a:ext uri="{FF2B5EF4-FFF2-40B4-BE49-F238E27FC236}">
                  <a16:creationId xmlns:a16="http://schemas.microsoft.com/office/drawing/2014/main" id="{39060921-4124-4D5C-9F9B-27910968A5DD}"/>
                </a:ext>
              </a:extLst>
            </p:cNvPr>
            <p:cNvSpPr/>
            <p:nvPr/>
          </p:nvSpPr>
          <p:spPr>
            <a:xfrm>
              <a:off x="2506508" y="4272172"/>
              <a:ext cx="456654" cy="435935"/>
            </a:xfrm>
            <a:prstGeom prst="ellipse">
              <a:avLst/>
            </a:prstGeom>
            <a:solidFill>
              <a:srgbClr val="E034D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1" name="Ovál 30">
              <a:extLst>
                <a:ext uri="{FF2B5EF4-FFF2-40B4-BE49-F238E27FC236}">
                  <a16:creationId xmlns:a16="http://schemas.microsoft.com/office/drawing/2014/main" id="{FCCD0593-CA8C-4F44-94FD-8267735B1E47}"/>
                </a:ext>
              </a:extLst>
            </p:cNvPr>
            <p:cNvSpPr/>
            <p:nvPr/>
          </p:nvSpPr>
          <p:spPr>
            <a:xfrm>
              <a:off x="1116853" y="4272172"/>
              <a:ext cx="456654" cy="435935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32" name="Ovál 31">
              <a:extLst>
                <a:ext uri="{FF2B5EF4-FFF2-40B4-BE49-F238E27FC236}">
                  <a16:creationId xmlns:a16="http://schemas.microsoft.com/office/drawing/2014/main" id="{F5E409BD-527E-4580-8DCD-50FCB342A90D}"/>
                </a:ext>
              </a:extLst>
            </p:cNvPr>
            <p:cNvSpPr/>
            <p:nvPr/>
          </p:nvSpPr>
          <p:spPr>
            <a:xfrm>
              <a:off x="1819464" y="4272172"/>
              <a:ext cx="456654" cy="43593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33" name="Ovál 32">
              <a:extLst>
                <a:ext uri="{FF2B5EF4-FFF2-40B4-BE49-F238E27FC236}">
                  <a16:creationId xmlns:a16="http://schemas.microsoft.com/office/drawing/2014/main" id="{E1193C1A-2D85-4385-AC57-6633264E51C2}"/>
                </a:ext>
              </a:extLst>
            </p:cNvPr>
            <p:cNvSpPr/>
            <p:nvPr/>
          </p:nvSpPr>
          <p:spPr>
            <a:xfrm>
              <a:off x="1101289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4" name="Ovál 33">
              <a:extLst>
                <a:ext uri="{FF2B5EF4-FFF2-40B4-BE49-F238E27FC236}">
                  <a16:creationId xmlns:a16="http://schemas.microsoft.com/office/drawing/2014/main" id="{52EBDDEB-018C-4BFC-A635-7BA75322411A}"/>
                </a:ext>
              </a:extLst>
            </p:cNvPr>
            <p:cNvSpPr/>
            <p:nvPr/>
          </p:nvSpPr>
          <p:spPr>
            <a:xfrm>
              <a:off x="1819463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5" name="Ovál 34">
              <a:extLst>
                <a:ext uri="{FF2B5EF4-FFF2-40B4-BE49-F238E27FC236}">
                  <a16:creationId xmlns:a16="http://schemas.microsoft.com/office/drawing/2014/main" id="{741B66E3-CA5E-4584-81E1-65295DF09D7E}"/>
                </a:ext>
              </a:extLst>
            </p:cNvPr>
            <p:cNvSpPr/>
            <p:nvPr/>
          </p:nvSpPr>
          <p:spPr>
            <a:xfrm>
              <a:off x="2506507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36" name="Skupina 35">
            <a:extLst>
              <a:ext uri="{FF2B5EF4-FFF2-40B4-BE49-F238E27FC236}">
                <a16:creationId xmlns:a16="http://schemas.microsoft.com/office/drawing/2014/main" id="{732FFE95-2DD4-4DC4-8B59-55099C7EDFF3}"/>
              </a:ext>
            </a:extLst>
          </p:cNvPr>
          <p:cNvGrpSpPr/>
          <p:nvPr/>
        </p:nvGrpSpPr>
        <p:grpSpPr>
          <a:xfrm>
            <a:off x="6825777" y="4482504"/>
            <a:ext cx="1505067" cy="1412970"/>
            <a:chOff x="1101289" y="2867246"/>
            <a:chExt cx="1861872" cy="1840862"/>
          </a:xfrm>
        </p:grpSpPr>
        <p:sp>
          <p:nvSpPr>
            <p:cNvPr id="37" name="Ovál 36">
              <a:extLst>
                <a:ext uri="{FF2B5EF4-FFF2-40B4-BE49-F238E27FC236}">
                  <a16:creationId xmlns:a16="http://schemas.microsoft.com/office/drawing/2014/main" id="{A1F20ECE-B3D1-48A0-9233-5A5201B4A51B}"/>
                </a:ext>
              </a:extLst>
            </p:cNvPr>
            <p:cNvSpPr/>
            <p:nvPr/>
          </p:nvSpPr>
          <p:spPr>
            <a:xfrm>
              <a:off x="1118917" y="3572539"/>
              <a:ext cx="456654" cy="4359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38" name="Ovál 37">
              <a:extLst>
                <a:ext uri="{FF2B5EF4-FFF2-40B4-BE49-F238E27FC236}">
                  <a16:creationId xmlns:a16="http://schemas.microsoft.com/office/drawing/2014/main" id="{100D9E16-0752-4845-91B0-F74909BA96AC}"/>
                </a:ext>
              </a:extLst>
            </p:cNvPr>
            <p:cNvSpPr/>
            <p:nvPr/>
          </p:nvSpPr>
          <p:spPr>
            <a:xfrm>
              <a:off x="1819463" y="3572539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39" name="Ovál 38">
              <a:extLst>
                <a:ext uri="{FF2B5EF4-FFF2-40B4-BE49-F238E27FC236}">
                  <a16:creationId xmlns:a16="http://schemas.microsoft.com/office/drawing/2014/main" id="{FAEAD2FB-F24E-4452-AC99-A59BA9069622}"/>
                </a:ext>
              </a:extLst>
            </p:cNvPr>
            <p:cNvSpPr/>
            <p:nvPr/>
          </p:nvSpPr>
          <p:spPr>
            <a:xfrm>
              <a:off x="2506507" y="3572539"/>
              <a:ext cx="456654" cy="435935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0" name="Ovál 39">
              <a:extLst>
                <a:ext uri="{FF2B5EF4-FFF2-40B4-BE49-F238E27FC236}">
                  <a16:creationId xmlns:a16="http://schemas.microsoft.com/office/drawing/2014/main" id="{0D452900-8DF8-4AF3-9F0D-A7EFD1DA5B6C}"/>
                </a:ext>
              </a:extLst>
            </p:cNvPr>
            <p:cNvSpPr/>
            <p:nvPr/>
          </p:nvSpPr>
          <p:spPr>
            <a:xfrm>
              <a:off x="2506507" y="4272173"/>
              <a:ext cx="456654" cy="435935"/>
            </a:xfrm>
            <a:prstGeom prst="ellipse">
              <a:avLst/>
            </a:prstGeom>
            <a:solidFill>
              <a:srgbClr val="F5C1F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1" name="Ovál 40">
              <a:extLst>
                <a:ext uri="{FF2B5EF4-FFF2-40B4-BE49-F238E27FC236}">
                  <a16:creationId xmlns:a16="http://schemas.microsoft.com/office/drawing/2014/main" id="{1B05A0AB-9DF7-480F-8367-D53AED736521}"/>
                </a:ext>
              </a:extLst>
            </p:cNvPr>
            <p:cNvSpPr/>
            <p:nvPr/>
          </p:nvSpPr>
          <p:spPr>
            <a:xfrm>
              <a:off x="1118918" y="4272173"/>
              <a:ext cx="456654" cy="435935"/>
            </a:xfrm>
            <a:prstGeom prst="ellipse">
              <a:avLst/>
            </a:prstGeom>
            <a:solidFill>
              <a:srgbClr val="ABE9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2" name="Ovál 41">
              <a:extLst>
                <a:ext uri="{FF2B5EF4-FFF2-40B4-BE49-F238E27FC236}">
                  <a16:creationId xmlns:a16="http://schemas.microsoft.com/office/drawing/2014/main" id="{50A368B7-4F09-46A6-935E-6D6CF5E46D67}"/>
                </a:ext>
              </a:extLst>
            </p:cNvPr>
            <p:cNvSpPr/>
            <p:nvPr/>
          </p:nvSpPr>
          <p:spPr>
            <a:xfrm>
              <a:off x="1819463" y="4272173"/>
              <a:ext cx="456654" cy="43593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3" name="Ovál 42">
              <a:extLst>
                <a:ext uri="{FF2B5EF4-FFF2-40B4-BE49-F238E27FC236}">
                  <a16:creationId xmlns:a16="http://schemas.microsoft.com/office/drawing/2014/main" id="{29D54FA7-18C7-4BA0-A118-870885554DD5}"/>
                </a:ext>
              </a:extLst>
            </p:cNvPr>
            <p:cNvSpPr/>
            <p:nvPr/>
          </p:nvSpPr>
          <p:spPr>
            <a:xfrm>
              <a:off x="1101289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4" name="Ovál 43">
              <a:extLst>
                <a:ext uri="{FF2B5EF4-FFF2-40B4-BE49-F238E27FC236}">
                  <a16:creationId xmlns:a16="http://schemas.microsoft.com/office/drawing/2014/main" id="{DA083018-2B0E-461D-9657-65889EDD0896}"/>
                </a:ext>
              </a:extLst>
            </p:cNvPr>
            <p:cNvSpPr/>
            <p:nvPr/>
          </p:nvSpPr>
          <p:spPr>
            <a:xfrm>
              <a:off x="1819463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5" name="Ovál 44">
              <a:extLst>
                <a:ext uri="{FF2B5EF4-FFF2-40B4-BE49-F238E27FC236}">
                  <a16:creationId xmlns:a16="http://schemas.microsoft.com/office/drawing/2014/main" id="{450530F6-ADE5-4CBA-A2D8-A6B4B5244CD5}"/>
                </a:ext>
              </a:extLst>
            </p:cNvPr>
            <p:cNvSpPr/>
            <p:nvPr/>
          </p:nvSpPr>
          <p:spPr>
            <a:xfrm>
              <a:off x="2506507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46" name="Skupina 45">
            <a:extLst>
              <a:ext uri="{FF2B5EF4-FFF2-40B4-BE49-F238E27FC236}">
                <a16:creationId xmlns:a16="http://schemas.microsoft.com/office/drawing/2014/main" id="{DA8B7419-5242-4239-859B-8DC62B70FD36}"/>
              </a:ext>
            </a:extLst>
          </p:cNvPr>
          <p:cNvGrpSpPr/>
          <p:nvPr/>
        </p:nvGrpSpPr>
        <p:grpSpPr>
          <a:xfrm>
            <a:off x="794725" y="4482503"/>
            <a:ext cx="1505067" cy="1417313"/>
            <a:chOff x="1101289" y="2867246"/>
            <a:chExt cx="1861872" cy="1846521"/>
          </a:xfrm>
        </p:grpSpPr>
        <p:sp>
          <p:nvSpPr>
            <p:cNvPr id="47" name="Ovál 46">
              <a:extLst>
                <a:ext uri="{FF2B5EF4-FFF2-40B4-BE49-F238E27FC236}">
                  <a16:creationId xmlns:a16="http://schemas.microsoft.com/office/drawing/2014/main" id="{C7244E63-6F84-467F-B38C-7656DFC9C64B}"/>
                </a:ext>
              </a:extLst>
            </p:cNvPr>
            <p:cNvSpPr/>
            <p:nvPr/>
          </p:nvSpPr>
          <p:spPr>
            <a:xfrm>
              <a:off x="1118917" y="3572539"/>
              <a:ext cx="456654" cy="4359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8" name="Ovál 47">
              <a:extLst>
                <a:ext uri="{FF2B5EF4-FFF2-40B4-BE49-F238E27FC236}">
                  <a16:creationId xmlns:a16="http://schemas.microsoft.com/office/drawing/2014/main" id="{B6513E8D-35BC-4B93-8A1E-8C6B4DC5D896}"/>
                </a:ext>
              </a:extLst>
            </p:cNvPr>
            <p:cNvSpPr/>
            <p:nvPr/>
          </p:nvSpPr>
          <p:spPr>
            <a:xfrm>
              <a:off x="1819463" y="3572539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0" name="Ovál 49">
              <a:extLst>
                <a:ext uri="{FF2B5EF4-FFF2-40B4-BE49-F238E27FC236}">
                  <a16:creationId xmlns:a16="http://schemas.microsoft.com/office/drawing/2014/main" id="{F605F7F7-5FCB-4A2C-8CB4-286DC64AEDFE}"/>
                </a:ext>
              </a:extLst>
            </p:cNvPr>
            <p:cNvSpPr/>
            <p:nvPr/>
          </p:nvSpPr>
          <p:spPr>
            <a:xfrm>
              <a:off x="1118917" y="4277832"/>
              <a:ext cx="456654" cy="435935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3" name="Ovál 52">
              <a:extLst>
                <a:ext uri="{FF2B5EF4-FFF2-40B4-BE49-F238E27FC236}">
                  <a16:creationId xmlns:a16="http://schemas.microsoft.com/office/drawing/2014/main" id="{59011FBF-9B7F-4B0D-A9C3-C9B79B299EAE}"/>
                </a:ext>
              </a:extLst>
            </p:cNvPr>
            <p:cNvSpPr/>
            <p:nvPr/>
          </p:nvSpPr>
          <p:spPr>
            <a:xfrm>
              <a:off x="1101289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4" name="Ovál 53">
              <a:extLst>
                <a:ext uri="{FF2B5EF4-FFF2-40B4-BE49-F238E27FC236}">
                  <a16:creationId xmlns:a16="http://schemas.microsoft.com/office/drawing/2014/main" id="{1E4BF397-8671-4E75-84C1-213A659C0F52}"/>
                </a:ext>
              </a:extLst>
            </p:cNvPr>
            <p:cNvSpPr/>
            <p:nvPr/>
          </p:nvSpPr>
          <p:spPr>
            <a:xfrm>
              <a:off x="1819463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5" name="Ovál 54">
              <a:extLst>
                <a:ext uri="{FF2B5EF4-FFF2-40B4-BE49-F238E27FC236}">
                  <a16:creationId xmlns:a16="http://schemas.microsoft.com/office/drawing/2014/main" id="{2FDB7B4A-F17D-42D4-B275-8AC417E28A60}"/>
                </a:ext>
              </a:extLst>
            </p:cNvPr>
            <p:cNvSpPr/>
            <p:nvPr/>
          </p:nvSpPr>
          <p:spPr>
            <a:xfrm>
              <a:off x="2506507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57" name="Skupina 56">
            <a:extLst>
              <a:ext uri="{FF2B5EF4-FFF2-40B4-BE49-F238E27FC236}">
                <a16:creationId xmlns:a16="http://schemas.microsoft.com/office/drawing/2014/main" id="{A87A5FD3-6189-4FA6-A8B8-DD84A7D382BC}"/>
              </a:ext>
            </a:extLst>
          </p:cNvPr>
          <p:cNvGrpSpPr/>
          <p:nvPr/>
        </p:nvGrpSpPr>
        <p:grpSpPr>
          <a:xfrm>
            <a:off x="2293047" y="1336368"/>
            <a:ext cx="1505068" cy="875958"/>
            <a:chOff x="2396339" y="1324336"/>
            <a:chExt cx="1329501" cy="765884"/>
          </a:xfrm>
        </p:grpSpPr>
        <p:grpSp>
          <p:nvGrpSpPr>
            <p:cNvPr id="8" name="Skupina 7">
              <a:extLst>
                <a:ext uri="{FF2B5EF4-FFF2-40B4-BE49-F238E27FC236}">
                  <a16:creationId xmlns:a16="http://schemas.microsoft.com/office/drawing/2014/main" id="{54509D0A-4939-4C5F-AB11-2601973696A4}"/>
                </a:ext>
              </a:extLst>
            </p:cNvPr>
            <p:cNvGrpSpPr/>
            <p:nvPr/>
          </p:nvGrpSpPr>
          <p:grpSpPr>
            <a:xfrm>
              <a:off x="2396340" y="1324336"/>
              <a:ext cx="1329500" cy="292559"/>
              <a:chOff x="1101289" y="2867246"/>
              <a:chExt cx="1861872" cy="435935"/>
            </a:xfrm>
          </p:grpSpPr>
          <p:sp>
            <p:nvSpPr>
              <p:cNvPr id="13" name="Ovál 12">
                <a:extLst>
                  <a:ext uri="{FF2B5EF4-FFF2-40B4-BE49-F238E27FC236}">
                    <a16:creationId xmlns:a16="http://schemas.microsoft.com/office/drawing/2014/main" id="{A7692A2D-44C8-4A6A-97F9-2D6D7D38D4BF}"/>
                  </a:ext>
                </a:extLst>
              </p:cNvPr>
              <p:cNvSpPr/>
              <p:nvPr/>
            </p:nvSpPr>
            <p:spPr>
              <a:xfrm>
                <a:off x="1101289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4" name="Ovál 13">
                <a:extLst>
                  <a:ext uri="{FF2B5EF4-FFF2-40B4-BE49-F238E27FC236}">
                    <a16:creationId xmlns:a16="http://schemas.microsoft.com/office/drawing/2014/main" id="{A12B09BD-222C-4268-954A-ACE3A85D43F7}"/>
                  </a:ext>
                </a:extLst>
              </p:cNvPr>
              <p:cNvSpPr/>
              <p:nvPr/>
            </p:nvSpPr>
            <p:spPr>
              <a:xfrm>
                <a:off x="1819463" y="2867246"/>
                <a:ext cx="456654" cy="435935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5" name="Ovál 14">
                <a:extLst>
                  <a:ext uri="{FF2B5EF4-FFF2-40B4-BE49-F238E27FC236}">
                    <a16:creationId xmlns:a16="http://schemas.microsoft.com/office/drawing/2014/main" id="{21474236-C5B2-43A2-B336-DE8A43D2F1E1}"/>
                  </a:ext>
                </a:extLst>
              </p:cNvPr>
              <p:cNvSpPr/>
              <p:nvPr/>
            </p:nvSpPr>
            <p:spPr>
              <a:xfrm>
                <a:off x="2506507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sp>
          <p:nvSpPr>
            <p:cNvPr id="56" name="Ovál 55">
              <a:extLst>
                <a:ext uri="{FF2B5EF4-FFF2-40B4-BE49-F238E27FC236}">
                  <a16:creationId xmlns:a16="http://schemas.microsoft.com/office/drawing/2014/main" id="{F3D68961-CA58-4F2D-A51D-B000669AD58F}"/>
                </a:ext>
              </a:extLst>
            </p:cNvPr>
            <p:cNvSpPr/>
            <p:nvPr/>
          </p:nvSpPr>
          <p:spPr>
            <a:xfrm>
              <a:off x="2396339" y="1797661"/>
              <a:ext cx="326081" cy="292559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2FED6E78-1273-47BA-BC87-8CFF3F001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83301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5B258B65-0B7E-483F-9D75-19F34B4B58B5}"/>
              </a:ext>
            </a:extLst>
          </p:cNvPr>
          <p:cNvSpPr/>
          <p:nvPr/>
        </p:nvSpPr>
        <p:spPr>
          <a:xfrm>
            <a:off x="794725" y="3536950"/>
            <a:ext cx="1510910" cy="6011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nahosemenné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3CDA86AC-8F61-46AD-A0AE-0CED31CAF536}"/>
              </a:ext>
            </a:extLst>
          </p:cNvPr>
          <p:cNvSpPr/>
          <p:nvPr/>
        </p:nvSpPr>
        <p:spPr>
          <a:xfrm>
            <a:off x="5327455" y="520544"/>
            <a:ext cx="1510910" cy="601152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kapraďorosty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0C0E3AB8-A17F-44D1-B43D-CE7E40AAB8B4}"/>
              </a:ext>
            </a:extLst>
          </p:cNvPr>
          <p:cNvSpPr/>
          <p:nvPr/>
        </p:nvSpPr>
        <p:spPr>
          <a:xfrm>
            <a:off x="2305635" y="520544"/>
            <a:ext cx="1510910" cy="6011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mechorosty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2A78C4F4-D28A-4EE0-ADF1-55148CE9EB49}"/>
              </a:ext>
            </a:extLst>
          </p:cNvPr>
          <p:cNvSpPr/>
          <p:nvPr/>
        </p:nvSpPr>
        <p:spPr>
          <a:xfrm>
            <a:off x="3816545" y="3540416"/>
            <a:ext cx="1510910" cy="6011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dvouděložné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4EF6B255-205E-4AF6-B124-42B192CAA23B}"/>
              </a:ext>
            </a:extLst>
          </p:cNvPr>
          <p:cNvSpPr/>
          <p:nvPr/>
        </p:nvSpPr>
        <p:spPr>
          <a:xfrm>
            <a:off x="6838365" y="3536950"/>
            <a:ext cx="1510910" cy="6011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jednoděložné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B0109885-A018-4EC1-9C8C-3DFC109468A9}"/>
              </a:ext>
            </a:extLst>
          </p:cNvPr>
          <p:cNvSpPr/>
          <p:nvPr/>
        </p:nvSpPr>
        <p:spPr>
          <a:xfrm>
            <a:off x="2024457" y="1293734"/>
            <a:ext cx="2073265" cy="13590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G &gt; S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C9735B16-8306-4C4D-A44E-020E62DF5A62}"/>
              </a:ext>
            </a:extLst>
          </p:cNvPr>
          <p:cNvSpPr/>
          <p:nvPr/>
        </p:nvSpPr>
        <p:spPr>
          <a:xfrm>
            <a:off x="5046277" y="1293733"/>
            <a:ext cx="2213167" cy="13590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G &lt; S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cévní svazky (cévice)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F0D6EB26-624A-4F57-B71F-A5057FA9A249}"/>
              </a:ext>
            </a:extLst>
          </p:cNvPr>
          <p:cNvSpPr/>
          <p:nvPr/>
        </p:nvSpPr>
        <p:spPr>
          <a:xfrm>
            <a:off x="513547" y="4308058"/>
            <a:ext cx="2162746" cy="13590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G &lt; S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cévní svazky (cévice)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semeno (více děloh)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B426D7BC-9549-4451-BD46-67E3F1EE5B2A}"/>
              </a:ext>
            </a:extLst>
          </p:cNvPr>
          <p:cNvSpPr/>
          <p:nvPr/>
        </p:nvSpPr>
        <p:spPr>
          <a:xfrm>
            <a:off x="3535367" y="4308057"/>
            <a:ext cx="2073265" cy="13590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G &lt; S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cévy i cévice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semeno (2 dělohy)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plod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květ (5-četný)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72396B5B-948E-4B31-AD0F-34CBE7F0A67E}"/>
              </a:ext>
            </a:extLst>
          </p:cNvPr>
          <p:cNvSpPr/>
          <p:nvPr/>
        </p:nvSpPr>
        <p:spPr>
          <a:xfrm>
            <a:off x="6557187" y="4309928"/>
            <a:ext cx="2073265" cy="13590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G &lt; S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cévy i cévice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semeno (1 děloha)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plod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květ (3-četný)</a:t>
            </a:r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4E67625A-7541-45E2-8FA9-150381976DD5}"/>
              </a:ext>
            </a:extLst>
          </p:cNvPr>
          <p:cNvSpPr/>
          <p:nvPr/>
        </p:nvSpPr>
        <p:spPr>
          <a:xfrm>
            <a:off x="3188124" y="6349188"/>
            <a:ext cx="2767749" cy="40821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podle znaků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C12F3F27-7D59-4446-A6CA-53CFE55BC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79049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678FC8-D4A8-45AB-82DB-F56A909E3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cs-CZ" dirty="0"/>
              <a:t>Zdroje obrázků </a:t>
            </a:r>
            <a:br>
              <a:rPr lang="cs-CZ" dirty="0"/>
            </a:br>
            <a:r>
              <a:rPr lang="cs-CZ" dirty="0"/>
              <a:t>(dostupné z </a:t>
            </a:r>
            <a:r>
              <a:rPr lang="cs-CZ" dirty="0" err="1"/>
              <a:t>Wikimedia</a:t>
            </a:r>
            <a:r>
              <a:rPr lang="cs-CZ" dirty="0"/>
              <a:t> </a:t>
            </a:r>
            <a:r>
              <a:rPr lang="cs-CZ" dirty="0" err="1"/>
              <a:t>Commons</a:t>
            </a:r>
            <a:r>
              <a:rPr lang="cs-CZ" dirty="0"/>
              <a:t>)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F94FE2A-BEFD-4997-BDA8-A7212E4311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081" y="1914834"/>
            <a:ext cx="8403838" cy="4787048"/>
          </a:xfrm>
        </p:spPr>
        <p:txBody>
          <a:bodyPr>
            <a:normAutofit fontScale="32500" lnSpcReduction="20000"/>
          </a:bodyPr>
          <a:lstStyle/>
          <a:p>
            <a:r>
              <a:rPr lang="cs-CZ" sz="3400" dirty="0"/>
              <a:t>DNA: By </a:t>
            </a:r>
            <a:r>
              <a:rPr lang="cs-CZ" sz="3400" dirty="0" err="1"/>
              <a:t>Courtesy</a:t>
            </a:r>
            <a:r>
              <a:rPr lang="cs-CZ" sz="3400" dirty="0"/>
              <a:t>: </a:t>
            </a:r>
            <a:r>
              <a:rPr lang="cs-CZ" sz="3400" dirty="0" err="1"/>
              <a:t>National</a:t>
            </a:r>
            <a:r>
              <a:rPr lang="cs-CZ" sz="3400" dirty="0"/>
              <a:t> </a:t>
            </a:r>
            <a:r>
              <a:rPr lang="cs-CZ" sz="3400" dirty="0" err="1"/>
              <a:t>Human</a:t>
            </a:r>
            <a:r>
              <a:rPr lang="cs-CZ" sz="3400" dirty="0"/>
              <a:t> Genome </a:t>
            </a:r>
            <a:r>
              <a:rPr lang="cs-CZ" sz="3400" dirty="0" err="1"/>
              <a:t>Research</a:t>
            </a:r>
            <a:r>
              <a:rPr lang="cs-CZ" sz="3400" dirty="0"/>
              <a:t> </a:t>
            </a:r>
            <a:r>
              <a:rPr lang="cs-CZ" sz="3400" dirty="0" err="1"/>
              <a:t>Institute,Public</a:t>
            </a:r>
            <a:r>
              <a:rPr lang="cs-CZ" sz="3400" dirty="0"/>
              <a:t> </a:t>
            </a:r>
            <a:r>
              <a:rPr lang="cs-CZ" sz="3400" dirty="0" err="1"/>
              <a:t>Domain</a:t>
            </a:r>
            <a:r>
              <a:rPr lang="cs-CZ" sz="3400" dirty="0"/>
              <a:t>, </a:t>
            </a:r>
            <a:r>
              <a:rPr lang="cs-CZ" sz="3400" dirty="0">
                <a:hlinkClick r:id="rId2"/>
              </a:rPr>
              <a:t>https://commons.wikimedia.org/w/index.php?curid=212144</a:t>
            </a:r>
            <a:r>
              <a:rPr lang="cs-CZ" sz="3400" dirty="0"/>
              <a:t> </a:t>
            </a:r>
          </a:p>
          <a:p>
            <a:r>
              <a:rPr lang="cs-CZ" sz="3400" dirty="0"/>
              <a:t>Gen: By Bradleysp1 (</a:t>
            </a:r>
            <a:r>
              <a:rPr lang="cs-CZ" sz="3400" dirty="0" err="1"/>
              <a:t>Own</a:t>
            </a:r>
            <a:r>
              <a:rPr lang="cs-CZ" sz="3400" dirty="0"/>
              <a:t> </a:t>
            </a:r>
            <a:r>
              <a:rPr lang="cs-CZ" sz="3400" dirty="0" err="1"/>
              <a:t>work</a:t>
            </a:r>
            <a:r>
              <a:rPr lang="cs-CZ" sz="3400" dirty="0"/>
              <a:t>) [CC BY-SA 3.0; </a:t>
            </a:r>
            <a:r>
              <a:rPr lang="cs-CZ" sz="3400" dirty="0">
                <a:hlinkClick r:id="rId3"/>
              </a:rPr>
              <a:t>https://commons.wikimedia.org/wiki/File%3APseudogene_illustration.pdf</a:t>
            </a:r>
            <a:r>
              <a:rPr lang="cs-CZ" sz="3400" dirty="0"/>
              <a:t> </a:t>
            </a:r>
          </a:p>
          <a:p>
            <a:endParaRPr lang="cs-CZ" sz="3400" dirty="0"/>
          </a:p>
          <a:p>
            <a:r>
              <a:rPr lang="cs-CZ" sz="3400" dirty="0"/>
              <a:t>bělomech sivý: By James </a:t>
            </a:r>
            <a:r>
              <a:rPr lang="cs-CZ" sz="3400" dirty="0" err="1"/>
              <a:t>Lindsey</a:t>
            </a:r>
            <a:r>
              <a:rPr lang="cs-CZ" sz="3400" dirty="0"/>
              <a:t> </a:t>
            </a:r>
            <a:r>
              <a:rPr lang="cs-CZ" sz="3400" dirty="0" err="1"/>
              <a:t>at</a:t>
            </a:r>
            <a:r>
              <a:rPr lang="cs-CZ" sz="3400" dirty="0"/>
              <a:t> </a:t>
            </a:r>
            <a:r>
              <a:rPr lang="cs-CZ" sz="3400" dirty="0" err="1"/>
              <a:t>Ecology</a:t>
            </a:r>
            <a:r>
              <a:rPr lang="cs-CZ" sz="3400" dirty="0"/>
              <a:t> </a:t>
            </a:r>
            <a:r>
              <a:rPr lang="cs-CZ" sz="3400" dirty="0" err="1"/>
              <a:t>of</a:t>
            </a:r>
            <a:r>
              <a:rPr lang="cs-CZ" sz="3400" dirty="0"/>
              <a:t> </a:t>
            </a:r>
            <a:r>
              <a:rPr lang="cs-CZ" sz="3400" dirty="0" err="1"/>
              <a:t>Commanster</a:t>
            </a:r>
            <a:r>
              <a:rPr lang="cs-CZ" sz="3400" dirty="0"/>
              <a:t>, CC BY-SA 3.0, </a:t>
            </a:r>
            <a:r>
              <a:rPr lang="cs-CZ" sz="3400" dirty="0">
                <a:hlinkClick r:id="rId4"/>
              </a:rPr>
              <a:t>https://commons.wikimedia.org/w/index.php?curid=1718125</a:t>
            </a:r>
            <a:r>
              <a:rPr lang="cs-CZ" sz="3400" dirty="0"/>
              <a:t> </a:t>
            </a:r>
          </a:p>
          <a:p>
            <a:r>
              <a:rPr lang="cs-CZ" sz="3400" dirty="0"/>
              <a:t>ploník obecný: By Jason </a:t>
            </a:r>
            <a:r>
              <a:rPr lang="cs-CZ" sz="3400" dirty="0" err="1"/>
              <a:t>Hollinger</a:t>
            </a:r>
            <a:r>
              <a:rPr lang="cs-CZ" sz="3400" dirty="0"/>
              <a:t> - </a:t>
            </a:r>
            <a:r>
              <a:rPr lang="cs-CZ" sz="3400" dirty="0" err="1"/>
              <a:t>Polytrichastrum</a:t>
            </a:r>
            <a:r>
              <a:rPr lang="cs-CZ" sz="3400" dirty="0"/>
              <a:t> </a:t>
            </a:r>
            <a:r>
              <a:rPr lang="cs-CZ" sz="3400" dirty="0" err="1"/>
              <a:t>pallidisetum</a:t>
            </a:r>
            <a:r>
              <a:rPr lang="cs-CZ" sz="3400" dirty="0"/>
              <a:t>, CC BY 2.0, </a:t>
            </a:r>
            <a:r>
              <a:rPr lang="cs-CZ" sz="3400" dirty="0">
                <a:hlinkClick r:id="rId5"/>
              </a:rPr>
              <a:t>https://commons.wikimedia.org/w/index.php?curid=41112234</a:t>
            </a:r>
            <a:r>
              <a:rPr lang="cs-CZ" sz="3400" dirty="0"/>
              <a:t> </a:t>
            </a:r>
          </a:p>
          <a:p>
            <a:r>
              <a:rPr lang="cs-CZ" sz="3400" dirty="0"/>
              <a:t>přeslička lesní: By </a:t>
            </a:r>
            <a:r>
              <a:rPr lang="cs-CZ" sz="3400" dirty="0" err="1"/>
              <a:t>Alinja</a:t>
            </a:r>
            <a:r>
              <a:rPr lang="cs-CZ" sz="3400" dirty="0"/>
              <a:t> - </a:t>
            </a:r>
            <a:r>
              <a:rPr lang="cs-CZ" sz="3400" dirty="0" err="1"/>
              <a:t>Own</a:t>
            </a:r>
            <a:r>
              <a:rPr lang="cs-CZ" sz="3400" dirty="0"/>
              <a:t> </a:t>
            </a:r>
            <a:r>
              <a:rPr lang="cs-CZ" sz="3400" dirty="0" err="1"/>
              <a:t>work</a:t>
            </a:r>
            <a:r>
              <a:rPr lang="cs-CZ" sz="3400" dirty="0"/>
              <a:t>, GFDL, </a:t>
            </a:r>
            <a:r>
              <a:rPr lang="cs-CZ" sz="3400" dirty="0">
                <a:hlinkClick r:id="rId6"/>
              </a:rPr>
              <a:t>https://commons.wikimedia.org/w/index.php?curid=3286658</a:t>
            </a:r>
            <a:r>
              <a:rPr lang="cs-CZ" sz="3400" dirty="0"/>
              <a:t> </a:t>
            </a:r>
          </a:p>
          <a:p>
            <a:r>
              <a:rPr lang="cs-CZ" sz="3400" dirty="0"/>
              <a:t>plavuň vidlačka: By Christian Fischer, CC BY-SA 3.0, </a:t>
            </a:r>
            <a:r>
              <a:rPr lang="cs-CZ" sz="3400" dirty="0">
                <a:hlinkClick r:id="rId7"/>
              </a:rPr>
              <a:t>https://commons.wikimedia.org/w/index.php?curid=11244419</a:t>
            </a:r>
            <a:r>
              <a:rPr lang="cs-CZ" sz="3400" dirty="0"/>
              <a:t> </a:t>
            </a:r>
          </a:p>
          <a:p>
            <a:r>
              <a:rPr lang="cs-CZ" sz="3400" dirty="0"/>
              <a:t>kapraď samec: CC BY-SA 3.0, </a:t>
            </a:r>
            <a:r>
              <a:rPr lang="cs-CZ" sz="3400" dirty="0">
                <a:hlinkClick r:id="rId8"/>
              </a:rPr>
              <a:t>https://commons.wikimedia.org/w/index.php?curid=6870</a:t>
            </a:r>
            <a:r>
              <a:rPr lang="cs-CZ" sz="3400" dirty="0"/>
              <a:t> </a:t>
            </a:r>
          </a:p>
          <a:p>
            <a:r>
              <a:rPr lang="cs-CZ" sz="3400" dirty="0"/>
              <a:t>borovice lesní: By Pleple2000 - </a:t>
            </a:r>
            <a:r>
              <a:rPr lang="cs-CZ" sz="3400" dirty="0" err="1"/>
              <a:t>Own</a:t>
            </a:r>
            <a:r>
              <a:rPr lang="cs-CZ" sz="3400" dirty="0"/>
              <a:t> </a:t>
            </a:r>
            <a:r>
              <a:rPr lang="cs-CZ" sz="3400" dirty="0" err="1"/>
              <a:t>work</a:t>
            </a:r>
            <a:r>
              <a:rPr lang="cs-CZ" sz="3400" dirty="0"/>
              <a:t>, GFDL, </a:t>
            </a:r>
            <a:r>
              <a:rPr lang="cs-CZ" sz="3400" dirty="0">
                <a:hlinkClick r:id="rId9"/>
              </a:rPr>
              <a:t>https://commons.wikimedia.org/w/index.php?curid=4522011</a:t>
            </a:r>
            <a:r>
              <a:rPr lang="cs-CZ" sz="3400" dirty="0"/>
              <a:t> </a:t>
            </a:r>
          </a:p>
          <a:p>
            <a:r>
              <a:rPr lang="cs-CZ" sz="3400" dirty="0"/>
              <a:t>smrk ztepilý: </a:t>
            </a:r>
            <a:r>
              <a:rPr lang="en-US" sz="3400" dirty="0"/>
              <a:t>By </a:t>
            </a:r>
            <a:r>
              <a:rPr lang="en-US" sz="3400" dirty="0" err="1"/>
              <a:t>Nefronus</a:t>
            </a:r>
            <a:r>
              <a:rPr lang="en-US" sz="3400" dirty="0"/>
              <a:t> - Own work, CC BY-SA 4.0, </a:t>
            </a:r>
            <a:r>
              <a:rPr lang="en-US" sz="3400" dirty="0">
                <a:hlinkClick r:id="rId10"/>
              </a:rPr>
              <a:t>https://commons.wikimedia.org/w/index.php?curid=52935964</a:t>
            </a:r>
            <a:r>
              <a:rPr lang="cs-CZ" sz="3400" dirty="0"/>
              <a:t> </a:t>
            </a:r>
          </a:p>
          <a:p>
            <a:r>
              <a:rPr lang="cs-CZ" sz="3400" dirty="0"/>
              <a:t>jinan dvoulaločný (ginkgo): By H. </a:t>
            </a:r>
            <a:r>
              <a:rPr lang="cs-CZ" sz="3400" dirty="0" err="1"/>
              <a:t>Zell</a:t>
            </a:r>
            <a:r>
              <a:rPr lang="cs-CZ" sz="3400" dirty="0"/>
              <a:t> - </a:t>
            </a:r>
            <a:r>
              <a:rPr lang="cs-CZ" sz="3400" dirty="0" err="1"/>
              <a:t>Own</a:t>
            </a:r>
            <a:r>
              <a:rPr lang="cs-CZ" sz="3400" dirty="0"/>
              <a:t> </a:t>
            </a:r>
            <a:r>
              <a:rPr lang="cs-CZ" sz="3400" dirty="0" err="1"/>
              <a:t>work</a:t>
            </a:r>
            <a:r>
              <a:rPr lang="cs-CZ" sz="3400" dirty="0"/>
              <a:t>, CC BY-SA 3.0, </a:t>
            </a:r>
            <a:r>
              <a:rPr lang="cs-CZ" sz="3400" dirty="0">
                <a:hlinkClick r:id="rId11"/>
              </a:rPr>
              <a:t>https://commons.wikimedia.org/w/index.php?curid=11669424</a:t>
            </a:r>
            <a:r>
              <a:rPr lang="cs-CZ" sz="3400" dirty="0"/>
              <a:t> </a:t>
            </a:r>
          </a:p>
          <a:p>
            <a:r>
              <a:rPr lang="cs-CZ" sz="3400" dirty="0"/>
              <a:t>růže šípková: By </a:t>
            </a:r>
            <a:r>
              <a:rPr lang="cs-CZ" sz="3400" dirty="0" err="1"/>
              <a:t>Sakurai</a:t>
            </a:r>
            <a:r>
              <a:rPr lang="cs-CZ" sz="3400" dirty="0"/>
              <a:t> </a:t>
            </a:r>
            <a:r>
              <a:rPr lang="cs-CZ" sz="3400" dirty="0" err="1"/>
              <a:t>Midori</a:t>
            </a:r>
            <a:r>
              <a:rPr lang="cs-CZ" sz="3400" dirty="0"/>
              <a:t> - </a:t>
            </a:r>
            <a:r>
              <a:rPr lang="cs-CZ" sz="3400" dirty="0" err="1"/>
              <a:t>Own</a:t>
            </a:r>
            <a:r>
              <a:rPr lang="cs-CZ" sz="3400" dirty="0"/>
              <a:t> </a:t>
            </a:r>
            <a:r>
              <a:rPr lang="cs-CZ" sz="3400" dirty="0" err="1"/>
              <a:t>work</a:t>
            </a:r>
            <a:r>
              <a:rPr lang="cs-CZ" sz="3400" dirty="0"/>
              <a:t>, CC BY-SA 3.0, </a:t>
            </a:r>
            <a:r>
              <a:rPr lang="cs-CZ" sz="3400" dirty="0">
                <a:hlinkClick r:id="rId12"/>
              </a:rPr>
              <a:t>https://commons.wikimedia.org/w/index.php?curid=817868</a:t>
            </a:r>
            <a:r>
              <a:rPr lang="cs-CZ" sz="3400" dirty="0"/>
              <a:t> </a:t>
            </a:r>
          </a:p>
          <a:p>
            <a:r>
              <a:rPr lang="cs-CZ" sz="3400" dirty="0"/>
              <a:t>sedmikráska chudobka: Autor: David </a:t>
            </a:r>
            <a:r>
              <a:rPr lang="cs-CZ" sz="3400" dirty="0" err="1"/>
              <a:t>Monniaux</a:t>
            </a:r>
            <a:r>
              <a:rPr lang="cs-CZ" sz="3400" dirty="0"/>
              <a:t> – Vlastní dílo, CC BY-SA 3.0, </a:t>
            </a:r>
            <a:r>
              <a:rPr lang="cs-CZ" sz="3400" dirty="0">
                <a:hlinkClick r:id="rId13"/>
              </a:rPr>
              <a:t>https://commons.wikimedia.org/w/index.php?curid=116178</a:t>
            </a:r>
            <a:r>
              <a:rPr lang="cs-CZ" sz="3400" dirty="0"/>
              <a:t> </a:t>
            </a:r>
          </a:p>
          <a:p>
            <a:r>
              <a:rPr lang="cs-CZ" sz="3400" dirty="0"/>
              <a:t>dub zimní: By </a:t>
            </a:r>
            <a:r>
              <a:rPr lang="cs-CZ" sz="3400" dirty="0" err="1"/>
              <a:t>Nenko</a:t>
            </a:r>
            <a:r>
              <a:rPr lang="cs-CZ" sz="3400" dirty="0"/>
              <a:t> </a:t>
            </a:r>
            <a:r>
              <a:rPr lang="cs-CZ" sz="3400" dirty="0" err="1"/>
              <a:t>Lazarov</a:t>
            </a:r>
            <a:r>
              <a:rPr lang="cs-CZ" sz="3400" dirty="0"/>
              <a:t> - Free </a:t>
            </a:r>
            <a:r>
              <a:rPr lang="cs-CZ" sz="3400" dirty="0" err="1"/>
              <a:t>Images</a:t>
            </a:r>
            <a:r>
              <a:rPr lang="cs-CZ" sz="3400" dirty="0"/>
              <a:t> </a:t>
            </a:r>
            <a:r>
              <a:rPr lang="cs-CZ" sz="3400" dirty="0" err="1"/>
              <a:t>from</a:t>
            </a:r>
            <a:r>
              <a:rPr lang="cs-CZ" sz="3400" dirty="0"/>
              <a:t> </a:t>
            </a:r>
            <a:r>
              <a:rPr lang="cs-CZ" sz="3400" dirty="0" err="1"/>
              <a:t>Bulgaria</a:t>
            </a:r>
            <a:r>
              <a:rPr lang="cs-CZ" sz="3400" dirty="0"/>
              <a:t>, CC BY-SA 2.5, </a:t>
            </a:r>
            <a:r>
              <a:rPr lang="cs-CZ" sz="3400" dirty="0">
                <a:hlinkClick r:id="rId14"/>
              </a:rPr>
              <a:t>https://commons.wikimedia.org/w/index.php?curid=19410180</a:t>
            </a:r>
            <a:r>
              <a:rPr lang="cs-CZ" sz="3400" dirty="0"/>
              <a:t> </a:t>
            </a:r>
          </a:p>
          <a:p>
            <a:r>
              <a:rPr lang="cs-CZ" sz="3400" dirty="0"/>
              <a:t>kokosovník ořechoplodý: Public </a:t>
            </a:r>
            <a:r>
              <a:rPr lang="cs-CZ" sz="3400" dirty="0" err="1"/>
              <a:t>Domain</a:t>
            </a:r>
            <a:r>
              <a:rPr lang="cs-CZ" sz="3400" dirty="0"/>
              <a:t>, </a:t>
            </a:r>
            <a:r>
              <a:rPr lang="cs-CZ" sz="3400" dirty="0">
                <a:hlinkClick r:id="rId15"/>
              </a:rPr>
              <a:t>https://commons.wikimedia.org/w/index.php?curid=240242</a:t>
            </a:r>
            <a:r>
              <a:rPr lang="cs-CZ" sz="3400" dirty="0"/>
              <a:t> </a:t>
            </a:r>
          </a:p>
          <a:p>
            <a:r>
              <a:rPr lang="cs-CZ" sz="3400" dirty="0"/>
              <a:t>kosatec sibiřský: By </a:t>
            </a:r>
            <a:r>
              <a:rPr lang="cs-CZ" sz="3400" dirty="0" err="1"/>
              <a:t>Asio</a:t>
            </a:r>
            <a:r>
              <a:rPr lang="cs-CZ" sz="3400" dirty="0"/>
              <a:t> </a:t>
            </a:r>
            <a:r>
              <a:rPr lang="cs-CZ" sz="3400" dirty="0" err="1"/>
              <a:t>otus</a:t>
            </a:r>
            <a:r>
              <a:rPr lang="cs-CZ" sz="3400" dirty="0"/>
              <a:t> - </a:t>
            </a:r>
            <a:r>
              <a:rPr lang="cs-CZ" sz="3400" dirty="0" err="1"/>
              <a:t>selbst</a:t>
            </a:r>
            <a:r>
              <a:rPr lang="cs-CZ" sz="3400" dirty="0"/>
              <a:t> </a:t>
            </a:r>
            <a:r>
              <a:rPr lang="cs-CZ" sz="3400" dirty="0" err="1"/>
              <a:t>fotografiert</a:t>
            </a:r>
            <a:r>
              <a:rPr lang="cs-CZ" sz="3400" dirty="0"/>
              <a:t> - </a:t>
            </a:r>
            <a:r>
              <a:rPr lang="cs-CZ" sz="3400" dirty="0" err="1"/>
              <a:t>own</a:t>
            </a:r>
            <a:r>
              <a:rPr lang="cs-CZ" sz="3400" dirty="0"/>
              <a:t> </a:t>
            </a:r>
            <a:r>
              <a:rPr lang="cs-CZ" sz="3400" dirty="0" err="1"/>
              <a:t>work</a:t>
            </a:r>
            <a:r>
              <a:rPr lang="cs-CZ" sz="3400" dirty="0"/>
              <a:t>, CC BY-SA 3.0, </a:t>
            </a:r>
            <a:r>
              <a:rPr lang="cs-CZ" sz="3400" dirty="0">
                <a:hlinkClick r:id="rId16"/>
              </a:rPr>
              <a:t>https://commons.wikimedia.org/w/index.php?curid=1003629</a:t>
            </a:r>
            <a:r>
              <a:rPr lang="cs-CZ" sz="3400" dirty="0"/>
              <a:t> </a:t>
            </a:r>
          </a:p>
          <a:p>
            <a:r>
              <a:rPr lang="cs-CZ" sz="3400" dirty="0"/>
              <a:t>třtina křovištní: By Christian Fischer, CC BY-SA 3.0, </a:t>
            </a:r>
            <a:r>
              <a:rPr lang="cs-CZ" sz="3400" dirty="0">
                <a:hlinkClick r:id="rId17"/>
              </a:rPr>
              <a:t>https://commons.wikimedia.org/w/index.php?curid=4560335</a:t>
            </a:r>
            <a:r>
              <a:rPr lang="cs-CZ" sz="3400" dirty="0"/>
              <a:t> </a:t>
            </a:r>
          </a:p>
          <a:p>
            <a:endParaRPr lang="en-US" sz="3400" b="1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AC44B9E-B84B-44C6-9F7A-BFD7152CC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0666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>
            <a:extLst>
              <a:ext uri="{FF2B5EF4-FFF2-40B4-BE49-F238E27FC236}">
                <a16:creationId xmlns:a16="http://schemas.microsoft.com/office/drawing/2014/main" id="{B201CC97-5F83-407D-9116-33485A1F160D}"/>
              </a:ext>
            </a:extLst>
          </p:cNvPr>
          <p:cNvGrpSpPr/>
          <p:nvPr/>
        </p:nvGrpSpPr>
        <p:grpSpPr>
          <a:xfrm>
            <a:off x="4768886" y="2975550"/>
            <a:ext cx="1923977" cy="2863850"/>
            <a:chOff x="5278180" y="539183"/>
            <a:chExt cx="3603552" cy="5741581"/>
          </a:xfrm>
        </p:grpSpPr>
        <p:sp>
          <p:nvSpPr>
            <p:cNvPr id="5" name="Obdélník 4">
              <a:extLst>
                <a:ext uri="{FF2B5EF4-FFF2-40B4-BE49-F238E27FC236}">
                  <a16:creationId xmlns:a16="http://schemas.microsoft.com/office/drawing/2014/main" id="{0E6DEF32-1199-4493-B285-91E4AFC8F62F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200"/>
            </a:p>
          </p:txBody>
        </p:sp>
        <p:sp>
          <p:nvSpPr>
            <p:cNvPr id="6" name="Obdélník 5">
              <a:extLst>
                <a:ext uri="{FF2B5EF4-FFF2-40B4-BE49-F238E27FC236}">
                  <a16:creationId xmlns:a16="http://schemas.microsoft.com/office/drawing/2014/main" id="{2278123E-3259-437F-88A3-F1F46F41D7B8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plavuň vidlačka</a:t>
              </a:r>
            </a:p>
          </p:txBody>
        </p:sp>
        <p:pic>
          <p:nvPicPr>
            <p:cNvPr id="7" name="Zástupný symbol pro obsah 4">
              <a:extLst>
                <a:ext uri="{FF2B5EF4-FFF2-40B4-BE49-F238E27FC236}">
                  <a16:creationId xmlns:a16="http://schemas.microsoft.com/office/drawing/2014/main" id="{5BA43C13-01B3-4504-9F87-571ABA3F1D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8076" y="1930475"/>
              <a:ext cx="2443760" cy="3677859"/>
            </a:xfrm>
            <a:prstGeom prst="rect">
              <a:avLst/>
            </a:prstGeom>
          </p:spPr>
        </p:pic>
      </p:grpSp>
      <p:grpSp>
        <p:nvGrpSpPr>
          <p:cNvPr id="12" name="Skupina 11">
            <a:extLst>
              <a:ext uri="{FF2B5EF4-FFF2-40B4-BE49-F238E27FC236}">
                <a16:creationId xmlns:a16="http://schemas.microsoft.com/office/drawing/2014/main" id="{67D4025D-31A6-4A21-B78A-0A70888DCB36}"/>
              </a:ext>
            </a:extLst>
          </p:cNvPr>
          <p:cNvGrpSpPr/>
          <p:nvPr/>
        </p:nvGrpSpPr>
        <p:grpSpPr>
          <a:xfrm>
            <a:off x="2489060" y="2660619"/>
            <a:ext cx="1923977" cy="2863850"/>
            <a:chOff x="269410" y="539183"/>
            <a:chExt cx="3603552" cy="5741581"/>
          </a:xfrm>
        </p:grpSpPr>
        <p:sp>
          <p:nvSpPr>
            <p:cNvPr id="13" name="Obdélník 12">
              <a:extLst>
                <a:ext uri="{FF2B5EF4-FFF2-40B4-BE49-F238E27FC236}">
                  <a16:creationId xmlns:a16="http://schemas.microsoft.com/office/drawing/2014/main" id="{5637FEF1-D0B4-41D1-B550-6DF941C3BE2F}"/>
                </a:ext>
              </a:extLst>
            </p:cNvPr>
            <p:cNvSpPr/>
            <p:nvPr/>
          </p:nvSpPr>
          <p:spPr>
            <a:xfrm>
              <a:off x="26941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200"/>
            </a:p>
          </p:txBody>
        </p:sp>
        <p:sp>
          <p:nvSpPr>
            <p:cNvPr id="14" name="Obdélník 13">
              <a:extLst>
                <a:ext uri="{FF2B5EF4-FFF2-40B4-BE49-F238E27FC236}">
                  <a16:creationId xmlns:a16="http://schemas.microsoft.com/office/drawing/2014/main" id="{3E8B472F-AEFA-4670-BDC0-46F788AC02CE}"/>
                </a:ext>
              </a:extLst>
            </p:cNvPr>
            <p:cNvSpPr/>
            <p:nvPr/>
          </p:nvSpPr>
          <p:spPr>
            <a:xfrm>
              <a:off x="968109" y="637953"/>
              <a:ext cx="242842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1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jinan dvoulaločný (ginkgo)</a:t>
              </a:r>
            </a:p>
          </p:txBody>
        </p:sp>
        <p:pic>
          <p:nvPicPr>
            <p:cNvPr id="15" name="Obrázek 14">
              <a:extLst>
                <a:ext uri="{FF2B5EF4-FFF2-40B4-BE49-F238E27FC236}">
                  <a16:creationId xmlns:a16="http://schemas.microsoft.com/office/drawing/2014/main" id="{A18809E1-8395-465A-B6BF-E9D04CE07C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87471" y="2499271"/>
              <a:ext cx="3529771" cy="2688356"/>
            </a:xfrm>
            <a:prstGeom prst="rect">
              <a:avLst/>
            </a:prstGeom>
          </p:spPr>
        </p:pic>
      </p:grp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73925471-CAE6-423B-9138-89B263C8A4FE}"/>
              </a:ext>
            </a:extLst>
          </p:cNvPr>
          <p:cNvGrpSpPr/>
          <p:nvPr/>
        </p:nvGrpSpPr>
        <p:grpSpPr>
          <a:xfrm>
            <a:off x="7027931" y="3428448"/>
            <a:ext cx="1923977" cy="2863850"/>
            <a:chOff x="5278180" y="539183"/>
            <a:chExt cx="3603552" cy="5741581"/>
          </a:xfrm>
        </p:grpSpPr>
        <p:sp>
          <p:nvSpPr>
            <p:cNvPr id="17" name="Obdélník 16">
              <a:extLst>
                <a:ext uri="{FF2B5EF4-FFF2-40B4-BE49-F238E27FC236}">
                  <a16:creationId xmlns:a16="http://schemas.microsoft.com/office/drawing/2014/main" id="{D386D17F-B966-415A-8036-805FC0FF8139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200"/>
            </a:p>
          </p:txBody>
        </p:sp>
        <p:sp>
          <p:nvSpPr>
            <p:cNvPr id="18" name="Obdélník 17">
              <a:extLst>
                <a:ext uri="{FF2B5EF4-FFF2-40B4-BE49-F238E27FC236}">
                  <a16:creationId xmlns:a16="http://schemas.microsoft.com/office/drawing/2014/main" id="{4C577045-5BAF-4175-9692-AB16AAB48CB7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1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sedmikráska chudobka</a:t>
              </a:r>
            </a:p>
          </p:txBody>
        </p:sp>
        <p:pic>
          <p:nvPicPr>
            <p:cNvPr id="19" name="Obrázek 18">
              <a:extLst>
                <a:ext uri="{FF2B5EF4-FFF2-40B4-BE49-F238E27FC236}">
                  <a16:creationId xmlns:a16="http://schemas.microsoft.com/office/drawing/2014/main" id="{95233456-CD36-42BF-91F7-BE2E6248ED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018"/>
            <a:stretch/>
          </p:blipFill>
          <p:spPr>
            <a:xfrm>
              <a:off x="5865276" y="1906110"/>
              <a:ext cx="2534446" cy="3686616"/>
            </a:xfrm>
            <a:prstGeom prst="rect">
              <a:avLst/>
            </a:prstGeom>
          </p:spPr>
        </p:pic>
      </p:grpSp>
      <p:grpSp>
        <p:nvGrpSpPr>
          <p:cNvPr id="20" name="Skupina 19">
            <a:extLst>
              <a:ext uri="{FF2B5EF4-FFF2-40B4-BE49-F238E27FC236}">
                <a16:creationId xmlns:a16="http://schemas.microsoft.com/office/drawing/2014/main" id="{8299CB9E-8109-4F5A-8BF4-7D990A203FAA}"/>
              </a:ext>
            </a:extLst>
          </p:cNvPr>
          <p:cNvGrpSpPr/>
          <p:nvPr/>
        </p:nvGrpSpPr>
        <p:grpSpPr>
          <a:xfrm>
            <a:off x="189571" y="2174883"/>
            <a:ext cx="1943640" cy="3079416"/>
            <a:chOff x="5278180" y="539183"/>
            <a:chExt cx="3603552" cy="5741581"/>
          </a:xfrm>
        </p:grpSpPr>
        <p:sp>
          <p:nvSpPr>
            <p:cNvPr id="21" name="Obdélník 20">
              <a:extLst>
                <a:ext uri="{FF2B5EF4-FFF2-40B4-BE49-F238E27FC236}">
                  <a16:creationId xmlns:a16="http://schemas.microsoft.com/office/drawing/2014/main" id="{4A99FB03-D1F9-484D-A60E-F3514E7FCCC7}"/>
                </a:ext>
              </a:extLst>
            </p:cNvPr>
            <p:cNvSpPr/>
            <p:nvPr/>
          </p:nvSpPr>
          <p:spPr>
            <a:xfrm>
              <a:off x="5278180" y="539183"/>
              <a:ext cx="3603552" cy="57415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200"/>
            </a:p>
          </p:txBody>
        </p:sp>
        <p:sp>
          <p:nvSpPr>
            <p:cNvPr id="22" name="Obdélník 21">
              <a:extLst>
                <a:ext uri="{FF2B5EF4-FFF2-40B4-BE49-F238E27FC236}">
                  <a16:creationId xmlns:a16="http://schemas.microsoft.com/office/drawing/2014/main" id="{3335F480-FC59-4A00-A41A-5BFAE3956D08}"/>
                </a:ext>
              </a:extLst>
            </p:cNvPr>
            <p:cNvSpPr/>
            <p:nvPr/>
          </p:nvSpPr>
          <p:spPr>
            <a:xfrm>
              <a:off x="5995708" y="637953"/>
              <a:ext cx="2168496" cy="624733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12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růže šípková</a:t>
              </a:r>
            </a:p>
          </p:txBody>
        </p:sp>
        <p:pic>
          <p:nvPicPr>
            <p:cNvPr id="23" name="Obrázek 22">
              <a:extLst>
                <a:ext uri="{FF2B5EF4-FFF2-40B4-BE49-F238E27FC236}">
                  <a16:creationId xmlns:a16="http://schemas.microsoft.com/office/drawing/2014/main" id="{23937D35-C587-435F-918C-BB79B68241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74" r="17497"/>
            <a:stretch/>
          </p:blipFill>
          <p:spPr>
            <a:xfrm>
              <a:off x="5682500" y="1929461"/>
              <a:ext cx="2794911" cy="3684530"/>
            </a:xfrm>
            <a:prstGeom prst="rect">
              <a:avLst/>
            </a:prstGeom>
          </p:spPr>
        </p:pic>
      </p:grpSp>
      <p:sp>
        <p:nvSpPr>
          <p:cNvPr id="25" name="Obdélník 24">
            <a:extLst>
              <a:ext uri="{FF2B5EF4-FFF2-40B4-BE49-F238E27FC236}">
                <a16:creationId xmlns:a16="http://schemas.microsoft.com/office/drawing/2014/main" id="{1B50F9F9-C4DA-4895-B850-FD318BA67981}"/>
              </a:ext>
            </a:extLst>
          </p:cNvPr>
          <p:cNvSpPr/>
          <p:nvPr/>
        </p:nvSpPr>
        <p:spPr>
          <a:xfrm>
            <a:off x="3214688" y="785147"/>
            <a:ext cx="2931751" cy="933518"/>
          </a:xfrm>
          <a:prstGeom prst="rect">
            <a:avLst/>
          </a:prstGeom>
          <a:solidFill>
            <a:srgbClr val="67F65C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ÚKOL 1: JAK ROZTŘÍDIT ROSTLINY?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74C949B1-6527-440D-AB85-597EDC3DB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5241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C3A43A89-EFF2-4F12-9EC9-244639891D52}"/>
              </a:ext>
            </a:extLst>
          </p:cNvPr>
          <p:cNvSpPr/>
          <p:nvPr/>
        </p:nvSpPr>
        <p:spPr>
          <a:xfrm>
            <a:off x="959005" y="1843408"/>
            <a:ext cx="7248293" cy="331960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PRAVIDLA: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Vytvořte smysluplné skupiny rostlin.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Můžete vytvořit jakýkoli počet skupin, ale nejmenší skupiny obsahují vždy alespoň dvě rostliny.</a:t>
            </a:r>
          </a:p>
          <a:p>
            <a:pPr algn="ctr"/>
            <a:endParaRPr lang="cs-CZ" sz="2215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OTÁZKY: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Jak jste postupovali při třídění? Podle čeho jste seskupili určité rostliny dohromady (podle kterého kritéria)?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Napadají vás další možné způsoby, jak rostliny třídit?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05762823-139C-4798-9AF6-2597E4BD2C91}"/>
              </a:ext>
            </a:extLst>
          </p:cNvPr>
          <p:cNvSpPr/>
          <p:nvPr/>
        </p:nvSpPr>
        <p:spPr>
          <a:xfrm>
            <a:off x="3124400" y="766097"/>
            <a:ext cx="2931751" cy="933518"/>
          </a:xfrm>
          <a:prstGeom prst="rect">
            <a:avLst/>
          </a:prstGeom>
          <a:solidFill>
            <a:srgbClr val="67F65C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ÚKOL 1: JAK ROZTŘÍDIT ROSTLINY?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25DDA0F5-D2C6-489E-8FEF-ED8A40914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3762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6768E428-AA21-4127-BF0E-21F399AB10DE}"/>
              </a:ext>
            </a:extLst>
          </p:cNvPr>
          <p:cNvSpPr/>
          <p:nvPr/>
        </p:nvSpPr>
        <p:spPr>
          <a:xfrm>
            <a:off x="3106124" y="1994822"/>
            <a:ext cx="2931751" cy="933518"/>
          </a:xfrm>
          <a:prstGeom prst="rect">
            <a:avLst/>
          </a:prstGeom>
          <a:solidFill>
            <a:srgbClr val="67F65C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MÁME NOVÉ INFORMACE !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3FC45149-1B00-4E8A-9D00-B37C3D111F21}"/>
              </a:ext>
            </a:extLst>
          </p:cNvPr>
          <p:cNvSpPr/>
          <p:nvPr/>
        </p:nvSpPr>
        <p:spPr>
          <a:xfrm>
            <a:off x="2367449" y="3096058"/>
            <a:ext cx="4409102" cy="147707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TÝM VĚDCŮ ZE SOUSEDNÍ LABORATOŘE ZÍSKAL DNA Z NAŠICH DRUHŮ ROSTLIN A POSLAL NÁM VÝSLEDKY K PROZKOUMÁNÍ 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Grafický objekt 4" descr="Baňka">
            <a:extLst>
              <a:ext uri="{FF2B5EF4-FFF2-40B4-BE49-F238E27FC236}">
                <a16:creationId xmlns:a16="http://schemas.microsoft.com/office/drawing/2014/main" id="{D7F25693-8C5E-41DF-BDE3-202FEA1BF5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45066" y="3242002"/>
            <a:ext cx="914400" cy="914400"/>
          </a:xfrm>
          <a:prstGeom prst="rect">
            <a:avLst/>
          </a:prstGeom>
        </p:spPr>
      </p:pic>
      <p:pic>
        <p:nvPicPr>
          <p:cNvPr id="7" name="Grafický objekt 6" descr="Kádinka">
            <a:extLst>
              <a:ext uri="{FF2B5EF4-FFF2-40B4-BE49-F238E27FC236}">
                <a16:creationId xmlns:a16="http://schemas.microsoft.com/office/drawing/2014/main" id="{1292A211-F67E-413C-BA7A-7104A04D28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6796" y="3242002"/>
            <a:ext cx="914400" cy="914400"/>
          </a:xfrm>
          <a:prstGeom prst="rect">
            <a:avLst/>
          </a:prstGeom>
        </p:spPr>
      </p:pic>
      <p:pic>
        <p:nvPicPr>
          <p:cNvPr id="9" name="Grafický objekt 8" descr="DNA">
            <a:extLst>
              <a:ext uri="{FF2B5EF4-FFF2-40B4-BE49-F238E27FC236}">
                <a16:creationId xmlns:a16="http://schemas.microsoft.com/office/drawing/2014/main" id="{414FB61D-CB41-45B1-A509-E1C5B68E5F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285201">
            <a:off x="7034083" y="3377393"/>
            <a:ext cx="914400" cy="914400"/>
          </a:xfrm>
          <a:prstGeom prst="rect">
            <a:avLst/>
          </a:prstGeom>
        </p:spPr>
      </p:pic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C828DA7-4BFC-497A-86FA-C21BCCC01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7501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328EA446-F9D6-4B47-B860-8835121AA3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893" y="0"/>
            <a:ext cx="3112723" cy="3506285"/>
          </a:xfrm>
          <a:prstGeom prst="rect">
            <a:avLst/>
          </a:prstGeom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id="{27149322-6B4C-4621-9762-B53BA630DDB0}"/>
              </a:ext>
            </a:extLst>
          </p:cNvPr>
          <p:cNvSpPr/>
          <p:nvPr/>
        </p:nvSpPr>
        <p:spPr>
          <a:xfrm>
            <a:off x="399858" y="1424850"/>
            <a:ext cx="5048441" cy="41187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DNA: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 deoxyribonukleová kyselina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nese genetickou informaci organismů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215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Organismy s podobnější genetickou informací jsou si příbuznější.</a:t>
            </a:r>
          </a:p>
          <a:p>
            <a:endParaRPr lang="cs-CZ" sz="2215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 znamená, že podle podobností a rozdílů v DNA můžeme odvodit příbuznost konkrétních druhů organismů.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cs-CZ" sz="2215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1031587A-EE86-4704-AFF3-65CA9E31D1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3" t="20728" r="8344" b="21250"/>
          <a:stretch/>
        </p:blipFill>
        <p:spPr>
          <a:xfrm>
            <a:off x="5808893" y="4295775"/>
            <a:ext cx="3305176" cy="2200275"/>
          </a:xfrm>
          <a:prstGeom prst="rect">
            <a:avLst/>
          </a:prstGeom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6E5434A3-A70A-42EF-8BBA-B94C1E01B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324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5A53A93-4FF4-420B-B388-BDE6878EF667}"/>
              </a:ext>
            </a:extLst>
          </p:cNvPr>
          <p:cNvSpPr/>
          <p:nvPr/>
        </p:nvSpPr>
        <p:spPr>
          <a:xfrm>
            <a:off x="3106125" y="552450"/>
            <a:ext cx="2931751" cy="1166215"/>
          </a:xfrm>
          <a:prstGeom prst="rect">
            <a:avLst/>
          </a:prstGeom>
          <a:solidFill>
            <a:srgbClr val="67F65C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ÚKOL 2: JAK ROZTŘÍDIT ROSTLINY PODLE INFORMACE V DNA?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C3A43A89-EFF2-4F12-9EC9-244639891D52}"/>
              </a:ext>
            </a:extLst>
          </p:cNvPr>
          <p:cNvSpPr/>
          <p:nvPr/>
        </p:nvSpPr>
        <p:spPr>
          <a:xfrm>
            <a:off x="959004" y="1896571"/>
            <a:ext cx="7214839" cy="38686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PRAVIDLA: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Barevné symboly představují zjednodušený záznam genetické informace (DNA) zobrazených rostlin.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Vytvořte smysluplné skupiny rostlin.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Můžete vytvořit jakýkoli počet skupin, ale nejmenší skupiny obsahují vždy alespoň dvě rostliny.</a:t>
            </a:r>
          </a:p>
          <a:p>
            <a:pPr algn="ctr"/>
            <a:endParaRPr lang="cs-CZ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OTÁZKY: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Liší se vaše nové skupiny rostlin od těch, které jste vytvořili podle fotek?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Vzpomenete si na názvy hlavních skupin rostlin, které jste právě sestavili?</a:t>
            </a:r>
          </a:p>
        </p:txBody>
      </p:sp>
      <p:grpSp>
        <p:nvGrpSpPr>
          <p:cNvPr id="4" name="Skupina 3">
            <a:extLst>
              <a:ext uri="{FF2B5EF4-FFF2-40B4-BE49-F238E27FC236}">
                <a16:creationId xmlns:a16="http://schemas.microsoft.com/office/drawing/2014/main" id="{BE1BBF75-FC62-4835-B3A4-DFB6B98E17E8}"/>
              </a:ext>
            </a:extLst>
          </p:cNvPr>
          <p:cNvGrpSpPr/>
          <p:nvPr/>
        </p:nvGrpSpPr>
        <p:grpSpPr>
          <a:xfrm>
            <a:off x="7488217" y="218171"/>
            <a:ext cx="1505067" cy="1412969"/>
            <a:chOff x="1101289" y="2867246"/>
            <a:chExt cx="1861873" cy="1840861"/>
          </a:xfrm>
        </p:grpSpPr>
        <p:sp>
          <p:nvSpPr>
            <p:cNvPr id="5" name="Ovál 4">
              <a:extLst>
                <a:ext uri="{FF2B5EF4-FFF2-40B4-BE49-F238E27FC236}">
                  <a16:creationId xmlns:a16="http://schemas.microsoft.com/office/drawing/2014/main" id="{C477926D-F46D-409B-B94F-46112975D6F5}"/>
                </a:ext>
              </a:extLst>
            </p:cNvPr>
            <p:cNvSpPr/>
            <p:nvPr/>
          </p:nvSpPr>
          <p:spPr>
            <a:xfrm>
              <a:off x="1118917" y="3572539"/>
              <a:ext cx="456654" cy="4359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6" name="Ovál 5">
              <a:extLst>
                <a:ext uri="{FF2B5EF4-FFF2-40B4-BE49-F238E27FC236}">
                  <a16:creationId xmlns:a16="http://schemas.microsoft.com/office/drawing/2014/main" id="{4D18B1B5-0201-4F92-AAFD-35DEE0BF2FD3}"/>
                </a:ext>
              </a:extLst>
            </p:cNvPr>
            <p:cNvSpPr/>
            <p:nvPr/>
          </p:nvSpPr>
          <p:spPr>
            <a:xfrm>
              <a:off x="1819463" y="3572539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7" name="Ovál 6">
              <a:extLst>
                <a:ext uri="{FF2B5EF4-FFF2-40B4-BE49-F238E27FC236}">
                  <a16:creationId xmlns:a16="http://schemas.microsoft.com/office/drawing/2014/main" id="{741A4029-21C2-4A34-940F-21D55D3C3792}"/>
                </a:ext>
              </a:extLst>
            </p:cNvPr>
            <p:cNvSpPr/>
            <p:nvPr/>
          </p:nvSpPr>
          <p:spPr>
            <a:xfrm>
              <a:off x="2506507" y="3572539"/>
              <a:ext cx="456654" cy="435935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8" name="Ovál 7">
              <a:extLst>
                <a:ext uri="{FF2B5EF4-FFF2-40B4-BE49-F238E27FC236}">
                  <a16:creationId xmlns:a16="http://schemas.microsoft.com/office/drawing/2014/main" id="{27F42812-0FA9-4E6F-8596-92D5508269F6}"/>
                </a:ext>
              </a:extLst>
            </p:cNvPr>
            <p:cNvSpPr/>
            <p:nvPr/>
          </p:nvSpPr>
          <p:spPr>
            <a:xfrm>
              <a:off x="2506508" y="4272172"/>
              <a:ext cx="456654" cy="435935"/>
            </a:xfrm>
            <a:prstGeom prst="ellipse">
              <a:avLst/>
            </a:prstGeom>
            <a:solidFill>
              <a:srgbClr val="E034D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9" name="Ovál 8">
              <a:extLst>
                <a:ext uri="{FF2B5EF4-FFF2-40B4-BE49-F238E27FC236}">
                  <a16:creationId xmlns:a16="http://schemas.microsoft.com/office/drawing/2014/main" id="{9C1FC9E9-C7CD-498C-9859-F3490A98961E}"/>
                </a:ext>
              </a:extLst>
            </p:cNvPr>
            <p:cNvSpPr/>
            <p:nvPr/>
          </p:nvSpPr>
          <p:spPr>
            <a:xfrm>
              <a:off x="1116853" y="4272172"/>
              <a:ext cx="456654" cy="435935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0" name="Ovál 9">
              <a:extLst>
                <a:ext uri="{FF2B5EF4-FFF2-40B4-BE49-F238E27FC236}">
                  <a16:creationId xmlns:a16="http://schemas.microsoft.com/office/drawing/2014/main" id="{37521BB5-4572-4C45-B9AD-A83F056681D7}"/>
                </a:ext>
              </a:extLst>
            </p:cNvPr>
            <p:cNvSpPr/>
            <p:nvPr/>
          </p:nvSpPr>
          <p:spPr>
            <a:xfrm>
              <a:off x="1819464" y="4272172"/>
              <a:ext cx="456654" cy="43593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1" name="Ovál 10">
              <a:extLst>
                <a:ext uri="{FF2B5EF4-FFF2-40B4-BE49-F238E27FC236}">
                  <a16:creationId xmlns:a16="http://schemas.microsoft.com/office/drawing/2014/main" id="{CCA5632A-F25A-49A3-B759-DF1FB185E677}"/>
                </a:ext>
              </a:extLst>
            </p:cNvPr>
            <p:cNvSpPr/>
            <p:nvPr/>
          </p:nvSpPr>
          <p:spPr>
            <a:xfrm>
              <a:off x="1101289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" name="Ovál 11">
              <a:extLst>
                <a:ext uri="{FF2B5EF4-FFF2-40B4-BE49-F238E27FC236}">
                  <a16:creationId xmlns:a16="http://schemas.microsoft.com/office/drawing/2014/main" id="{2E5FECC5-5705-49AA-B808-447BA662362B}"/>
                </a:ext>
              </a:extLst>
            </p:cNvPr>
            <p:cNvSpPr/>
            <p:nvPr/>
          </p:nvSpPr>
          <p:spPr>
            <a:xfrm>
              <a:off x="1819463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3" name="Ovál 12">
              <a:extLst>
                <a:ext uri="{FF2B5EF4-FFF2-40B4-BE49-F238E27FC236}">
                  <a16:creationId xmlns:a16="http://schemas.microsoft.com/office/drawing/2014/main" id="{9FE38170-1645-4B06-8311-0B94DCE34C22}"/>
                </a:ext>
              </a:extLst>
            </p:cNvPr>
            <p:cNvSpPr/>
            <p:nvPr/>
          </p:nvSpPr>
          <p:spPr>
            <a:xfrm>
              <a:off x="2506507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14" name="Zástupný symbol pro číslo snímku 13">
            <a:extLst>
              <a:ext uri="{FF2B5EF4-FFF2-40B4-BE49-F238E27FC236}">
                <a16:creationId xmlns:a16="http://schemas.microsoft.com/office/drawing/2014/main" id="{05E55A7F-D0C0-4A77-97DD-3F4411C3A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2579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Obdélník 56">
            <a:extLst>
              <a:ext uri="{FF2B5EF4-FFF2-40B4-BE49-F238E27FC236}">
                <a16:creationId xmlns:a16="http://schemas.microsoft.com/office/drawing/2014/main" id="{34CE63BD-855A-4EDF-9D78-1CF1AB2DC27A}"/>
              </a:ext>
            </a:extLst>
          </p:cNvPr>
          <p:cNvSpPr/>
          <p:nvPr/>
        </p:nvSpPr>
        <p:spPr>
          <a:xfrm>
            <a:off x="3188125" y="6308934"/>
            <a:ext cx="2767749" cy="44354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hlavní skupiny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bdélník 32">
            <a:extLst>
              <a:ext uri="{FF2B5EF4-FFF2-40B4-BE49-F238E27FC236}">
                <a16:creationId xmlns:a16="http://schemas.microsoft.com/office/drawing/2014/main" id="{AEB63D6E-5BC2-4EB9-9116-FD4BC385DD90}"/>
              </a:ext>
            </a:extLst>
          </p:cNvPr>
          <p:cNvSpPr/>
          <p:nvPr/>
        </p:nvSpPr>
        <p:spPr>
          <a:xfrm>
            <a:off x="2212407" y="1308953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bělomech sivý</a:t>
            </a:r>
          </a:p>
        </p:txBody>
      </p:sp>
      <p:sp>
        <p:nvSpPr>
          <p:cNvPr id="36" name="Obdélník 35">
            <a:extLst>
              <a:ext uri="{FF2B5EF4-FFF2-40B4-BE49-F238E27FC236}">
                <a16:creationId xmlns:a16="http://schemas.microsoft.com/office/drawing/2014/main" id="{91E9B5E7-BF2D-4D33-803A-550BF6BBCCC9}"/>
              </a:ext>
            </a:extLst>
          </p:cNvPr>
          <p:cNvSpPr/>
          <p:nvPr/>
        </p:nvSpPr>
        <p:spPr>
          <a:xfrm>
            <a:off x="2224050" y="1815948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ploník obecný</a:t>
            </a:r>
          </a:p>
        </p:txBody>
      </p:sp>
      <p:sp>
        <p:nvSpPr>
          <p:cNvPr id="39" name="Obdélník 38">
            <a:extLst>
              <a:ext uri="{FF2B5EF4-FFF2-40B4-BE49-F238E27FC236}">
                <a16:creationId xmlns:a16="http://schemas.microsoft.com/office/drawing/2014/main" id="{2ABA8623-8D4A-4CFB-837A-BDF389981F49}"/>
              </a:ext>
            </a:extLst>
          </p:cNvPr>
          <p:cNvSpPr/>
          <p:nvPr/>
        </p:nvSpPr>
        <p:spPr>
          <a:xfrm>
            <a:off x="5232052" y="2280351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přeslička lesní</a:t>
            </a:r>
          </a:p>
        </p:txBody>
      </p:sp>
      <p:sp>
        <p:nvSpPr>
          <p:cNvPr id="41" name="Obdélník 40">
            <a:extLst>
              <a:ext uri="{FF2B5EF4-FFF2-40B4-BE49-F238E27FC236}">
                <a16:creationId xmlns:a16="http://schemas.microsoft.com/office/drawing/2014/main" id="{45B1789D-697A-4EFF-9230-1F5AD7AF3E61}"/>
              </a:ext>
            </a:extLst>
          </p:cNvPr>
          <p:cNvSpPr/>
          <p:nvPr/>
        </p:nvSpPr>
        <p:spPr>
          <a:xfrm>
            <a:off x="5243695" y="1298719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kapraď samec</a:t>
            </a:r>
          </a:p>
        </p:txBody>
      </p:sp>
      <p:sp>
        <p:nvSpPr>
          <p:cNvPr id="42" name="Obdélník 41">
            <a:extLst>
              <a:ext uri="{FF2B5EF4-FFF2-40B4-BE49-F238E27FC236}">
                <a16:creationId xmlns:a16="http://schemas.microsoft.com/office/drawing/2014/main" id="{7C343004-356A-4C6F-BD4C-2E26F3230E7E}"/>
              </a:ext>
            </a:extLst>
          </p:cNvPr>
          <p:cNvSpPr/>
          <p:nvPr/>
        </p:nvSpPr>
        <p:spPr>
          <a:xfrm>
            <a:off x="5243694" y="1790351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plavuň vidlačka</a:t>
            </a:r>
          </a:p>
        </p:txBody>
      </p:sp>
      <p:sp>
        <p:nvSpPr>
          <p:cNvPr id="43" name="Obdélník 42">
            <a:extLst>
              <a:ext uri="{FF2B5EF4-FFF2-40B4-BE49-F238E27FC236}">
                <a16:creationId xmlns:a16="http://schemas.microsoft.com/office/drawing/2014/main" id="{C5401C6E-5260-4211-95CD-C04E6126BBA6}"/>
              </a:ext>
            </a:extLst>
          </p:cNvPr>
          <p:cNvSpPr/>
          <p:nvPr/>
        </p:nvSpPr>
        <p:spPr>
          <a:xfrm>
            <a:off x="761123" y="5695350"/>
            <a:ext cx="1744505" cy="49112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smrk ztepilý</a:t>
            </a:r>
          </a:p>
        </p:txBody>
      </p:sp>
      <p:sp>
        <p:nvSpPr>
          <p:cNvPr id="50" name="Obdélník 49">
            <a:extLst>
              <a:ext uri="{FF2B5EF4-FFF2-40B4-BE49-F238E27FC236}">
                <a16:creationId xmlns:a16="http://schemas.microsoft.com/office/drawing/2014/main" id="{43743BA2-6CA7-4316-BE35-6E24F0F710E2}"/>
              </a:ext>
            </a:extLst>
          </p:cNvPr>
          <p:cNvSpPr/>
          <p:nvPr/>
        </p:nvSpPr>
        <p:spPr>
          <a:xfrm>
            <a:off x="761123" y="4545329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borovice lesní</a:t>
            </a:r>
          </a:p>
        </p:txBody>
      </p:sp>
      <p:sp>
        <p:nvSpPr>
          <p:cNvPr id="51" name="Obdélník 50">
            <a:extLst>
              <a:ext uri="{FF2B5EF4-FFF2-40B4-BE49-F238E27FC236}">
                <a16:creationId xmlns:a16="http://schemas.microsoft.com/office/drawing/2014/main" id="{BB028B9A-09D6-4580-BC0A-050A7C6C9BEF}"/>
              </a:ext>
            </a:extLst>
          </p:cNvPr>
          <p:cNvSpPr/>
          <p:nvPr/>
        </p:nvSpPr>
        <p:spPr>
          <a:xfrm>
            <a:off x="761123" y="5024844"/>
            <a:ext cx="1744505" cy="49188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jinan dvoulaločný (ginkgo)</a:t>
            </a:r>
          </a:p>
        </p:txBody>
      </p:sp>
      <p:sp>
        <p:nvSpPr>
          <p:cNvPr id="52" name="Obdélník 51">
            <a:extLst>
              <a:ext uri="{FF2B5EF4-FFF2-40B4-BE49-F238E27FC236}">
                <a16:creationId xmlns:a16="http://schemas.microsoft.com/office/drawing/2014/main" id="{5C6BC3D5-72C9-4171-844C-DBFA59E0A1AF}"/>
              </a:ext>
            </a:extLst>
          </p:cNvPr>
          <p:cNvSpPr/>
          <p:nvPr/>
        </p:nvSpPr>
        <p:spPr>
          <a:xfrm>
            <a:off x="6761473" y="5486130"/>
            <a:ext cx="1744505" cy="456836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kokosovník ořechoplodý</a:t>
            </a:r>
          </a:p>
        </p:txBody>
      </p:sp>
      <p:sp>
        <p:nvSpPr>
          <p:cNvPr id="53" name="Obdélník 52">
            <a:extLst>
              <a:ext uri="{FF2B5EF4-FFF2-40B4-BE49-F238E27FC236}">
                <a16:creationId xmlns:a16="http://schemas.microsoft.com/office/drawing/2014/main" id="{A32366D2-519F-4F30-A7AE-955714566082}"/>
              </a:ext>
            </a:extLst>
          </p:cNvPr>
          <p:cNvSpPr/>
          <p:nvPr/>
        </p:nvSpPr>
        <p:spPr>
          <a:xfrm>
            <a:off x="6761473" y="4512358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třtina křovištní</a:t>
            </a:r>
          </a:p>
        </p:txBody>
      </p:sp>
      <p:sp>
        <p:nvSpPr>
          <p:cNvPr id="54" name="Obdélník 53">
            <a:extLst>
              <a:ext uri="{FF2B5EF4-FFF2-40B4-BE49-F238E27FC236}">
                <a16:creationId xmlns:a16="http://schemas.microsoft.com/office/drawing/2014/main" id="{64267B92-79C5-41BD-A816-B45A7AF7C683}"/>
              </a:ext>
            </a:extLst>
          </p:cNvPr>
          <p:cNvSpPr/>
          <p:nvPr/>
        </p:nvSpPr>
        <p:spPr>
          <a:xfrm>
            <a:off x="6761473" y="5002365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kosatec sibiřský</a:t>
            </a:r>
          </a:p>
        </p:txBody>
      </p:sp>
      <p:sp>
        <p:nvSpPr>
          <p:cNvPr id="55" name="Obdélník 54">
            <a:extLst>
              <a:ext uri="{FF2B5EF4-FFF2-40B4-BE49-F238E27FC236}">
                <a16:creationId xmlns:a16="http://schemas.microsoft.com/office/drawing/2014/main" id="{8D0E554E-3B4E-4038-983A-A5E6CCD5692A}"/>
              </a:ext>
            </a:extLst>
          </p:cNvPr>
          <p:cNvSpPr/>
          <p:nvPr/>
        </p:nvSpPr>
        <p:spPr>
          <a:xfrm>
            <a:off x="3732785" y="5019353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dub zimní</a:t>
            </a:r>
          </a:p>
        </p:txBody>
      </p:sp>
      <p:sp>
        <p:nvSpPr>
          <p:cNvPr id="56" name="Obdélník 55">
            <a:extLst>
              <a:ext uri="{FF2B5EF4-FFF2-40B4-BE49-F238E27FC236}">
                <a16:creationId xmlns:a16="http://schemas.microsoft.com/office/drawing/2014/main" id="{30EC35D5-EB02-4D4B-8885-74927F91D6B6}"/>
              </a:ext>
            </a:extLst>
          </p:cNvPr>
          <p:cNvSpPr/>
          <p:nvPr/>
        </p:nvSpPr>
        <p:spPr>
          <a:xfrm>
            <a:off x="3732785" y="5503042"/>
            <a:ext cx="1744505" cy="47524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sedmikráska chudobka</a:t>
            </a:r>
          </a:p>
        </p:txBody>
      </p:sp>
      <p:sp>
        <p:nvSpPr>
          <p:cNvPr id="58" name="Obdélník 57">
            <a:extLst>
              <a:ext uri="{FF2B5EF4-FFF2-40B4-BE49-F238E27FC236}">
                <a16:creationId xmlns:a16="http://schemas.microsoft.com/office/drawing/2014/main" id="{4F0F3C48-C336-41DB-B175-65D492E15148}"/>
              </a:ext>
            </a:extLst>
          </p:cNvPr>
          <p:cNvSpPr/>
          <p:nvPr/>
        </p:nvSpPr>
        <p:spPr>
          <a:xfrm>
            <a:off x="3709730" y="4512358"/>
            <a:ext cx="1744505" cy="30089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růže šípková</a:t>
            </a:r>
          </a:p>
        </p:txBody>
      </p:sp>
      <p:grpSp>
        <p:nvGrpSpPr>
          <p:cNvPr id="25" name="Skupina 24">
            <a:extLst>
              <a:ext uri="{FF2B5EF4-FFF2-40B4-BE49-F238E27FC236}">
                <a16:creationId xmlns:a16="http://schemas.microsoft.com/office/drawing/2014/main" id="{B6837762-417E-442F-8C14-5C05173143BC}"/>
              </a:ext>
            </a:extLst>
          </p:cNvPr>
          <p:cNvGrpSpPr/>
          <p:nvPr/>
        </p:nvGrpSpPr>
        <p:grpSpPr>
          <a:xfrm>
            <a:off x="5420513" y="170634"/>
            <a:ext cx="1505067" cy="875959"/>
            <a:chOff x="1101289" y="2867246"/>
            <a:chExt cx="1861872" cy="1141228"/>
          </a:xfrm>
        </p:grpSpPr>
        <p:sp>
          <p:nvSpPr>
            <p:cNvPr id="26" name="Ovál 25">
              <a:extLst>
                <a:ext uri="{FF2B5EF4-FFF2-40B4-BE49-F238E27FC236}">
                  <a16:creationId xmlns:a16="http://schemas.microsoft.com/office/drawing/2014/main" id="{376D3235-A514-4CCD-9032-E78FDFB703CE}"/>
                </a:ext>
              </a:extLst>
            </p:cNvPr>
            <p:cNvSpPr/>
            <p:nvPr/>
          </p:nvSpPr>
          <p:spPr>
            <a:xfrm>
              <a:off x="1118917" y="3572539"/>
              <a:ext cx="456654" cy="4359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8" name="Ovál 27">
              <a:extLst>
                <a:ext uri="{FF2B5EF4-FFF2-40B4-BE49-F238E27FC236}">
                  <a16:creationId xmlns:a16="http://schemas.microsoft.com/office/drawing/2014/main" id="{154C4D9A-8F43-4F9A-B961-A7EE99FA33EA}"/>
                </a:ext>
              </a:extLst>
            </p:cNvPr>
            <p:cNvSpPr/>
            <p:nvPr/>
          </p:nvSpPr>
          <p:spPr>
            <a:xfrm>
              <a:off x="1819463" y="3572539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0" name="Ovál 29">
              <a:extLst>
                <a:ext uri="{FF2B5EF4-FFF2-40B4-BE49-F238E27FC236}">
                  <a16:creationId xmlns:a16="http://schemas.microsoft.com/office/drawing/2014/main" id="{696E81B6-5F63-4C08-B87E-417A60F34486}"/>
                </a:ext>
              </a:extLst>
            </p:cNvPr>
            <p:cNvSpPr/>
            <p:nvPr/>
          </p:nvSpPr>
          <p:spPr>
            <a:xfrm>
              <a:off x="1101289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1" name="Ovál 30">
              <a:extLst>
                <a:ext uri="{FF2B5EF4-FFF2-40B4-BE49-F238E27FC236}">
                  <a16:creationId xmlns:a16="http://schemas.microsoft.com/office/drawing/2014/main" id="{8C81484D-AD82-492D-A8EF-DD925A3F23E0}"/>
                </a:ext>
              </a:extLst>
            </p:cNvPr>
            <p:cNvSpPr/>
            <p:nvPr/>
          </p:nvSpPr>
          <p:spPr>
            <a:xfrm>
              <a:off x="1819463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2" name="Ovál 31">
              <a:extLst>
                <a:ext uri="{FF2B5EF4-FFF2-40B4-BE49-F238E27FC236}">
                  <a16:creationId xmlns:a16="http://schemas.microsoft.com/office/drawing/2014/main" id="{FDE0D561-FBC9-4ED8-9C3C-406FDBD6F9BE}"/>
                </a:ext>
              </a:extLst>
            </p:cNvPr>
            <p:cNvSpPr/>
            <p:nvPr/>
          </p:nvSpPr>
          <p:spPr>
            <a:xfrm>
              <a:off x="2506507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34" name="Skupina 33">
            <a:extLst>
              <a:ext uri="{FF2B5EF4-FFF2-40B4-BE49-F238E27FC236}">
                <a16:creationId xmlns:a16="http://schemas.microsoft.com/office/drawing/2014/main" id="{0922F52B-5C7D-4AED-802A-AE427A306230}"/>
              </a:ext>
            </a:extLst>
          </p:cNvPr>
          <p:cNvGrpSpPr/>
          <p:nvPr/>
        </p:nvGrpSpPr>
        <p:grpSpPr>
          <a:xfrm>
            <a:off x="3819466" y="2961371"/>
            <a:ext cx="1505067" cy="1412969"/>
            <a:chOff x="1101289" y="2867246"/>
            <a:chExt cx="1861873" cy="1840861"/>
          </a:xfrm>
        </p:grpSpPr>
        <p:sp>
          <p:nvSpPr>
            <p:cNvPr id="35" name="Ovál 34">
              <a:extLst>
                <a:ext uri="{FF2B5EF4-FFF2-40B4-BE49-F238E27FC236}">
                  <a16:creationId xmlns:a16="http://schemas.microsoft.com/office/drawing/2014/main" id="{ABCF1BCD-C470-4E1A-90DE-EE99FE67F9B1}"/>
                </a:ext>
              </a:extLst>
            </p:cNvPr>
            <p:cNvSpPr/>
            <p:nvPr/>
          </p:nvSpPr>
          <p:spPr>
            <a:xfrm>
              <a:off x="1118917" y="3572539"/>
              <a:ext cx="456654" cy="4359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37" name="Ovál 36">
              <a:extLst>
                <a:ext uri="{FF2B5EF4-FFF2-40B4-BE49-F238E27FC236}">
                  <a16:creationId xmlns:a16="http://schemas.microsoft.com/office/drawing/2014/main" id="{8B6CF6C3-6585-4162-87C5-A01AADF05CC9}"/>
                </a:ext>
              </a:extLst>
            </p:cNvPr>
            <p:cNvSpPr/>
            <p:nvPr/>
          </p:nvSpPr>
          <p:spPr>
            <a:xfrm>
              <a:off x="1819463" y="3572539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38" name="Ovál 37">
              <a:extLst>
                <a:ext uri="{FF2B5EF4-FFF2-40B4-BE49-F238E27FC236}">
                  <a16:creationId xmlns:a16="http://schemas.microsoft.com/office/drawing/2014/main" id="{8D1362CD-6E2F-4D73-9E12-D3AE1CCF91B1}"/>
                </a:ext>
              </a:extLst>
            </p:cNvPr>
            <p:cNvSpPr/>
            <p:nvPr/>
          </p:nvSpPr>
          <p:spPr>
            <a:xfrm>
              <a:off x="2506507" y="3572539"/>
              <a:ext cx="456654" cy="435935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0" name="Ovál 39">
              <a:extLst>
                <a:ext uri="{FF2B5EF4-FFF2-40B4-BE49-F238E27FC236}">
                  <a16:creationId xmlns:a16="http://schemas.microsoft.com/office/drawing/2014/main" id="{04A20C74-6075-4BC9-9E35-9453D97B94B7}"/>
                </a:ext>
              </a:extLst>
            </p:cNvPr>
            <p:cNvSpPr/>
            <p:nvPr/>
          </p:nvSpPr>
          <p:spPr>
            <a:xfrm>
              <a:off x="2506508" y="4272172"/>
              <a:ext cx="456654" cy="435935"/>
            </a:xfrm>
            <a:prstGeom prst="ellipse">
              <a:avLst/>
            </a:prstGeom>
            <a:solidFill>
              <a:srgbClr val="E034D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4" name="Ovál 43">
              <a:extLst>
                <a:ext uri="{FF2B5EF4-FFF2-40B4-BE49-F238E27FC236}">
                  <a16:creationId xmlns:a16="http://schemas.microsoft.com/office/drawing/2014/main" id="{152C5A9B-5CC2-4EED-B25E-9282DF934719}"/>
                </a:ext>
              </a:extLst>
            </p:cNvPr>
            <p:cNvSpPr/>
            <p:nvPr/>
          </p:nvSpPr>
          <p:spPr>
            <a:xfrm>
              <a:off x="1116853" y="4272172"/>
              <a:ext cx="456654" cy="435935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5" name="Ovál 44">
              <a:extLst>
                <a:ext uri="{FF2B5EF4-FFF2-40B4-BE49-F238E27FC236}">
                  <a16:creationId xmlns:a16="http://schemas.microsoft.com/office/drawing/2014/main" id="{6F1F67F5-CB6B-4C35-B907-EA1EE9A7CBE4}"/>
                </a:ext>
              </a:extLst>
            </p:cNvPr>
            <p:cNvSpPr/>
            <p:nvPr/>
          </p:nvSpPr>
          <p:spPr>
            <a:xfrm>
              <a:off x="1819464" y="4272172"/>
              <a:ext cx="456654" cy="43593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6" name="Ovál 45">
              <a:extLst>
                <a:ext uri="{FF2B5EF4-FFF2-40B4-BE49-F238E27FC236}">
                  <a16:creationId xmlns:a16="http://schemas.microsoft.com/office/drawing/2014/main" id="{CA0DA953-FE91-4F7D-88C9-CF576B6F5322}"/>
                </a:ext>
              </a:extLst>
            </p:cNvPr>
            <p:cNvSpPr/>
            <p:nvPr/>
          </p:nvSpPr>
          <p:spPr>
            <a:xfrm>
              <a:off x="1101289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7" name="Ovál 46">
              <a:extLst>
                <a:ext uri="{FF2B5EF4-FFF2-40B4-BE49-F238E27FC236}">
                  <a16:creationId xmlns:a16="http://schemas.microsoft.com/office/drawing/2014/main" id="{6ECF76C0-2ACC-42FD-82C5-069356973F58}"/>
                </a:ext>
              </a:extLst>
            </p:cNvPr>
            <p:cNvSpPr/>
            <p:nvPr/>
          </p:nvSpPr>
          <p:spPr>
            <a:xfrm>
              <a:off x="1819463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8" name="Ovál 47">
              <a:extLst>
                <a:ext uri="{FF2B5EF4-FFF2-40B4-BE49-F238E27FC236}">
                  <a16:creationId xmlns:a16="http://schemas.microsoft.com/office/drawing/2014/main" id="{58F0C524-9F8C-4E15-891A-D1DEC8654E1C}"/>
                </a:ext>
              </a:extLst>
            </p:cNvPr>
            <p:cNvSpPr/>
            <p:nvPr/>
          </p:nvSpPr>
          <p:spPr>
            <a:xfrm>
              <a:off x="2506507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49" name="Skupina 48">
            <a:extLst>
              <a:ext uri="{FF2B5EF4-FFF2-40B4-BE49-F238E27FC236}">
                <a16:creationId xmlns:a16="http://schemas.microsoft.com/office/drawing/2014/main" id="{B887015D-9762-441A-B3E1-A5EDDBB70141}"/>
              </a:ext>
            </a:extLst>
          </p:cNvPr>
          <p:cNvGrpSpPr/>
          <p:nvPr/>
        </p:nvGrpSpPr>
        <p:grpSpPr>
          <a:xfrm>
            <a:off x="6841286" y="2961371"/>
            <a:ext cx="1505067" cy="1412970"/>
            <a:chOff x="1101289" y="2867246"/>
            <a:chExt cx="1861872" cy="1840862"/>
          </a:xfrm>
        </p:grpSpPr>
        <p:sp>
          <p:nvSpPr>
            <p:cNvPr id="59" name="Ovál 58">
              <a:extLst>
                <a:ext uri="{FF2B5EF4-FFF2-40B4-BE49-F238E27FC236}">
                  <a16:creationId xmlns:a16="http://schemas.microsoft.com/office/drawing/2014/main" id="{5FA770CC-D16A-4F18-A638-B3487ED0E227}"/>
                </a:ext>
              </a:extLst>
            </p:cNvPr>
            <p:cNvSpPr/>
            <p:nvPr/>
          </p:nvSpPr>
          <p:spPr>
            <a:xfrm>
              <a:off x="1118917" y="3572539"/>
              <a:ext cx="456654" cy="4359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60" name="Ovál 59">
              <a:extLst>
                <a:ext uri="{FF2B5EF4-FFF2-40B4-BE49-F238E27FC236}">
                  <a16:creationId xmlns:a16="http://schemas.microsoft.com/office/drawing/2014/main" id="{8DCCCA6B-A04E-4527-BE97-EFC323D97E1D}"/>
                </a:ext>
              </a:extLst>
            </p:cNvPr>
            <p:cNvSpPr/>
            <p:nvPr/>
          </p:nvSpPr>
          <p:spPr>
            <a:xfrm>
              <a:off x="1819463" y="3572539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61" name="Ovál 60">
              <a:extLst>
                <a:ext uri="{FF2B5EF4-FFF2-40B4-BE49-F238E27FC236}">
                  <a16:creationId xmlns:a16="http://schemas.microsoft.com/office/drawing/2014/main" id="{4E5F41C6-2BAC-4655-B95D-6311543D6FC1}"/>
                </a:ext>
              </a:extLst>
            </p:cNvPr>
            <p:cNvSpPr/>
            <p:nvPr/>
          </p:nvSpPr>
          <p:spPr>
            <a:xfrm>
              <a:off x="2506507" y="3572539"/>
              <a:ext cx="456654" cy="435935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2" name="Ovál 61">
              <a:extLst>
                <a:ext uri="{FF2B5EF4-FFF2-40B4-BE49-F238E27FC236}">
                  <a16:creationId xmlns:a16="http://schemas.microsoft.com/office/drawing/2014/main" id="{47433927-C406-4416-990C-B4B09193F83A}"/>
                </a:ext>
              </a:extLst>
            </p:cNvPr>
            <p:cNvSpPr/>
            <p:nvPr/>
          </p:nvSpPr>
          <p:spPr>
            <a:xfrm>
              <a:off x="2506507" y="4272173"/>
              <a:ext cx="456654" cy="435935"/>
            </a:xfrm>
            <a:prstGeom prst="ellipse">
              <a:avLst/>
            </a:prstGeom>
            <a:solidFill>
              <a:srgbClr val="F5C1F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3" name="Ovál 62">
              <a:extLst>
                <a:ext uri="{FF2B5EF4-FFF2-40B4-BE49-F238E27FC236}">
                  <a16:creationId xmlns:a16="http://schemas.microsoft.com/office/drawing/2014/main" id="{785F0F7D-2395-43FD-921F-2FBD1C5CFE1A}"/>
                </a:ext>
              </a:extLst>
            </p:cNvPr>
            <p:cNvSpPr/>
            <p:nvPr/>
          </p:nvSpPr>
          <p:spPr>
            <a:xfrm>
              <a:off x="1118918" y="4272173"/>
              <a:ext cx="456654" cy="435935"/>
            </a:xfrm>
            <a:prstGeom prst="ellipse">
              <a:avLst/>
            </a:prstGeom>
            <a:solidFill>
              <a:srgbClr val="ABE9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4" name="Ovál 63">
              <a:extLst>
                <a:ext uri="{FF2B5EF4-FFF2-40B4-BE49-F238E27FC236}">
                  <a16:creationId xmlns:a16="http://schemas.microsoft.com/office/drawing/2014/main" id="{D1479755-18F7-410F-8231-F1CA98E59355}"/>
                </a:ext>
              </a:extLst>
            </p:cNvPr>
            <p:cNvSpPr/>
            <p:nvPr/>
          </p:nvSpPr>
          <p:spPr>
            <a:xfrm>
              <a:off x="1819463" y="4272173"/>
              <a:ext cx="456654" cy="43593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65" name="Ovál 64">
              <a:extLst>
                <a:ext uri="{FF2B5EF4-FFF2-40B4-BE49-F238E27FC236}">
                  <a16:creationId xmlns:a16="http://schemas.microsoft.com/office/drawing/2014/main" id="{0908B0BD-4977-4A45-92E7-5F79D27F27D7}"/>
                </a:ext>
              </a:extLst>
            </p:cNvPr>
            <p:cNvSpPr/>
            <p:nvPr/>
          </p:nvSpPr>
          <p:spPr>
            <a:xfrm>
              <a:off x="1101289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6" name="Ovál 65">
              <a:extLst>
                <a:ext uri="{FF2B5EF4-FFF2-40B4-BE49-F238E27FC236}">
                  <a16:creationId xmlns:a16="http://schemas.microsoft.com/office/drawing/2014/main" id="{FDF12F26-EBE7-431B-ACD8-5E05D1C4C68A}"/>
                </a:ext>
              </a:extLst>
            </p:cNvPr>
            <p:cNvSpPr/>
            <p:nvPr/>
          </p:nvSpPr>
          <p:spPr>
            <a:xfrm>
              <a:off x="1819463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7" name="Ovál 66">
              <a:extLst>
                <a:ext uri="{FF2B5EF4-FFF2-40B4-BE49-F238E27FC236}">
                  <a16:creationId xmlns:a16="http://schemas.microsoft.com/office/drawing/2014/main" id="{4396C9E6-DD81-4024-95B9-6EC8E045B12D}"/>
                </a:ext>
              </a:extLst>
            </p:cNvPr>
            <p:cNvSpPr/>
            <p:nvPr/>
          </p:nvSpPr>
          <p:spPr>
            <a:xfrm>
              <a:off x="2506507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68" name="Skupina 67">
            <a:extLst>
              <a:ext uri="{FF2B5EF4-FFF2-40B4-BE49-F238E27FC236}">
                <a16:creationId xmlns:a16="http://schemas.microsoft.com/office/drawing/2014/main" id="{D7FC1EFA-1C4A-4E8F-AFBB-816EA59EEF4A}"/>
              </a:ext>
            </a:extLst>
          </p:cNvPr>
          <p:cNvGrpSpPr/>
          <p:nvPr/>
        </p:nvGrpSpPr>
        <p:grpSpPr>
          <a:xfrm>
            <a:off x="810234" y="2961370"/>
            <a:ext cx="1505067" cy="1417313"/>
            <a:chOff x="1101289" y="2867246"/>
            <a:chExt cx="1861872" cy="1846521"/>
          </a:xfrm>
        </p:grpSpPr>
        <p:sp>
          <p:nvSpPr>
            <p:cNvPr id="69" name="Ovál 68">
              <a:extLst>
                <a:ext uri="{FF2B5EF4-FFF2-40B4-BE49-F238E27FC236}">
                  <a16:creationId xmlns:a16="http://schemas.microsoft.com/office/drawing/2014/main" id="{F6462BA7-CAA9-42FD-A146-52D05CC84D4C}"/>
                </a:ext>
              </a:extLst>
            </p:cNvPr>
            <p:cNvSpPr/>
            <p:nvPr/>
          </p:nvSpPr>
          <p:spPr>
            <a:xfrm>
              <a:off x="1118917" y="3572539"/>
              <a:ext cx="456654" cy="43593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70" name="Ovál 69">
              <a:extLst>
                <a:ext uri="{FF2B5EF4-FFF2-40B4-BE49-F238E27FC236}">
                  <a16:creationId xmlns:a16="http://schemas.microsoft.com/office/drawing/2014/main" id="{2A86662C-981E-44DC-BD5C-C8077CB99B8B}"/>
                </a:ext>
              </a:extLst>
            </p:cNvPr>
            <p:cNvSpPr/>
            <p:nvPr/>
          </p:nvSpPr>
          <p:spPr>
            <a:xfrm>
              <a:off x="1819463" y="3572539"/>
              <a:ext cx="456654" cy="435935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1" name="Ovál 70">
              <a:extLst>
                <a:ext uri="{FF2B5EF4-FFF2-40B4-BE49-F238E27FC236}">
                  <a16:creationId xmlns:a16="http://schemas.microsoft.com/office/drawing/2014/main" id="{0C235EDD-68ED-4EB9-9613-8C3829FEB8AD}"/>
                </a:ext>
              </a:extLst>
            </p:cNvPr>
            <p:cNvSpPr/>
            <p:nvPr/>
          </p:nvSpPr>
          <p:spPr>
            <a:xfrm>
              <a:off x="1118917" y="4277832"/>
              <a:ext cx="456654" cy="435935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2" name="Ovál 71">
              <a:extLst>
                <a:ext uri="{FF2B5EF4-FFF2-40B4-BE49-F238E27FC236}">
                  <a16:creationId xmlns:a16="http://schemas.microsoft.com/office/drawing/2014/main" id="{FBCC319D-2F1D-4EEB-99CE-5AEC2805493A}"/>
                </a:ext>
              </a:extLst>
            </p:cNvPr>
            <p:cNvSpPr/>
            <p:nvPr/>
          </p:nvSpPr>
          <p:spPr>
            <a:xfrm>
              <a:off x="1101289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3" name="Ovál 72">
              <a:extLst>
                <a:ext uri="{FF2B5EF4-FFF2-40B4-BE49-F238E27FC236}">
                  <a16:creationId xmlns:a16="http://schemas.microsoft.com/office/drawing/2014/main" id="{EE6119B3-2599-4FD5-889D-7110B6272AD6}"/>
                </a:ext>
              </a:extLst>
            </p:cNvPr>
            <p:cNvSpPr/>
            <p:nvPr/>
          </p:nvSpPr>
          <p:spPr>
            <a:xfrm>
              <a:off x="1819463" y="2867246"/>
              <a:ext cx="456654" cy="435935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4" name="Ovál 73">
              <a:extLst>
                <a:ext uri="{FF2B5EF4-FFF2-40B4-BE49-F238E27FC236}">
                  <a16:creationId xmlns:a16="http://schemas.microsoft.com/office/drawing/2014/main" id="{DF8CA55D-9801-4C03-B141-BB4B1FB8E388}"/>
                </a:ext>
              </a:extLst>
            </p:cNvPr>
            <p:cNvSpPr/>
            <p:nvPr/>
          </p:nvSpPr>
          <p:spPr>
            <a:xfrm>
              <a:off x="2506507" y="2867246"/>
              <a:ext cx="456654" cy="435935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75" name="Skupina 74">
            <a:extLst>
              <a:ext uri="{FF2B5EF4-FFF2-40B4-BE49-F238E27FC236}">
                <a16:creationId xmlns:a16="http://schemas.microsoft.com/office/drawing/2014/main" id="{D783F0C1-25AB-44E2-A87F-9A8761D8ACD5}"/>
              </a:ext>
            </a:extLst>
          </p:cNvPr>
          <p:cNvGrpSpPr/>
          <p:nvPr/>
        </p:nvGrpSpPr>
        <p:grpSpPr>
          <a:xfrm>
            <a:off x="2451844" y="192151"/>
            <a:ext cx="1505068" cy="875958"/>
            <a:chOff x="2396339" y="1324336"/>
            <a:chExt cx="1329501" cy="765884"/>
          </a:xfrm>
        </p:grpSpPr>
        <p:grpSp>
          <p:nvGrpSpPr>
            <p:cNvPr id="76" name="Skupina 75">
              <a:extLst>
                <a:ext uri="{FF2B5EF4-FFF2-40B4-BE49-F238E27FC236}">
                  <a16:creationId xmlns:a16="http://schemas.microsoft.com/office/drawing/2014/main" id="{527555A4-E20A-4285-824E-9EE029BF0D1F}"/>
                </a:ext>
              </a:extLst>
            </p:cNvPr>
            <p:cNvGrpSpPr/>
            <p:nvPr/>
          </p:nvGrpSpPr>
          <p:grpSpPr>
            <a:xfrm>
              <a:off x="2396340" y="1324336"/>
              <a:ext cx="1329500" cy="292559"/>
              <a:chOff x="1101289" y="2867246"/>
              <a:chExt cx="1861872" cy="435935"/>
            </a:xfrm>
          </p:grpSpPr>
          <p:sp>
            <p:nvSpPr>
              <p:cNvPr id="78" name="Ovál 77">
                <a:extLst>
                  <a:ext uri="{FF2B5EF4-FFF2-40B4-BE49-F238E27FC236}">
                    <a16:creationId xmlns:a16="http://schemas.microsoft.com/office/drawing/2014/main" id="{5C84BD1D-D4C7-4AB2-93B4-F1632EC173ED}"/>
                  </a:ext>
                </a:extLst>
              </p:cNvPr>
              <p:cNvSpPr/>
              <p:nvPr/>
            </p:nvSpPr>
            <p:spPr>
              <a:xfrm>
                <a:off x="1101289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79" name="Ovál 78">
                <a:extLst>
                  <a:ext uri="{FF2B5EF4-FFF2-40B4-BE49-F238E27FC236}">
                    <a16:creationId xmlns:a16="http://schemas.microsoft.com/office/drawing/2014/main" id="{6276E485-AA28-4E3C-B340-F69107122DA7}"/>
                  </a:ext>
                </a:extLst>
              </p:cNvPr>
              <p:cNvSpPr/>
              <p:nvPr/>
            </p:nvSpPr>
            <p:spPr>
              <a:xfrm>
                <a:off x="1819463" y="2867246"/>
                <a:ext cx="456654" cy="435935"/>
              </a:xfrm>
              <a:prstGeom prst="ellips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80" name="Ovál 79">
                <a:extLst>
                  <a:ext uri="{FF2B5EF4-FFF2-40B4-BE49-F238E27FC236}">
                    <a16:creationId xmlns:a16="http://schemas.microsoft.com/office/drawing/2014/main" id="{E4041867-2AF7-4414-BE01-4CDDFB6700D7}"/>
                  </a:ext>
                </a:extLst>
              </p:cNvPr>
              <p:cNvSpPr/>
              <p:nvPr/>
            </p:nvSpPr>
            <p:spPr>
              <a:xfrm>
                <a:off x="2506507" y="2867246"/>
                <a:ext cx="456654" cy="435935"/>
              </a:xfrm>
              <a:prstGeom prst="ellipse">
                <a:avLst/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sp>
          <p:nvSpPr>
            <p:cNvPr id="77" name="Ovál 76">
              <a:extLst>
                <a:ext uri="{FF2B5EF4-FFF2-40B4-BE49-F238E27FC236}">
                  <a16:creationId xmlns:a16="http://schemas.microsoft.com/office/drawing/2014/main" id="{8B2E35D0-522F-4DF1-9959-BC4FFEDFCC2F}"/>
                </a:ext>
              </a:extLst>
            </p:cNvPr>
            <p:cNvSpPr/>
            <p:nvPr/>
          </p:nvSpPr>
          <p:spPr>
            <a:xfrm>
              <a:off x="2396339" y="1797661"/>
              <a:ext cx="326081" cy="292559"/>
            </a:xfrm>
            <a:prstGeom prst="ellipse">
              <a:avLst/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A8C9FF7B-5DA8-4554-9B41-FF19CB9A6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33485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1778</TotalTime>
  <Words>1725</Words>
  <Application>Microsoft Office PowerPoint</Application>
  <PresentationFormat>Předvádění na obrazovce (4:3)</PresentationFormat>
  <Paragraphs>368</Paragraphs>
  <Slides>33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Motiv Office</vt:lpstr>
      <vt:lpstr>Třetí část výukového bloku:  význam různých znaků pro rekonstrukci evoluce</vt:lpstr>
      <vt:lpstr>Prezentace aplikace PowerPoint</vt:lpstr>
      <vt:lpstr>Jak se vyznat  v rostlinách?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Řešení pro učitele</vt:lpstr>
      <vt:lpstr>Seznam úkolů</vt:lpstr>
      <vt:lpstr>Seznam druhů rostlin</vt:lpstr>
      <vt:lpstr>Prezentace aplikace PowerPoint</vt:lpstr>
      <vt:lpstr>Prezentace aplikace PowerPoint</vt:lpstr>
      <vt:lpstr>Prezentace aplikace PowerPoint</vt:lpstr>
      <vt:lpstr>Zdroje obrázků  (dostupné z Wikimedia Commons)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Koupilová Klára</dc:creator>
  <cp:lastModifiedBy>Koupilová Klára</cp:lastModifiedBy>
  <cp:revision>163</cp:revision>
  <dcterms:created xsi:type="dcterms:W3CDTF">2017-11-25T08:03:17Z</dcterms:created>
  <dcterms:modified xsi:type="dcterms:W3CDTF">2019-09-12T08:17:23Z</dcterms:modified>
</cp:coreProperties>
</file>