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0" r:id="rId4"/>
    <p:sldId id="261" r:id="rId5"/>
    <p:sldId id="262" r:id="rId6"/>
    <p:sldId id="263" r:id="rId7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97" userDrawn="1">
          <p15:clr>
            <a:srgbClr val="A4A3A4"/>
          </p15:clr>
        </p15:guide>
        <p15:guide id="2" pos="218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EEB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C89EF96-8CEA-46FF-86C4-4CE0E7609802}" styleName="Světlý styl 3 – zvýraznění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444" autoAdjust="0"/>
    <p:restoredTop sz="94660"/>
  </p:normalViewPr>
  <p:slideViewPr>
    <p:cSldViewPr snapToGrid="0" showGuides="1">
      <p:cViewPr>
        <p:scale>
          <a:sx n="80" d="100"/>
          <a:sy n="80" d="100"/>
        </p:scale>
        <p:origin x="2142" y="-870"/>
      </p:cViewPr>
      <p:guideLst>
        <p:guide orient="horz" pos="3097"/>
        <p:guide pos="218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8D474-208F-411B-8C4C-53A08CA39450}" type="datetimeFigureOut">
              <a:rPr lang="cs-CZ" smtClean="0"/>
              <a:t>11.6.2019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5C59C-359E-4760-A371-3F0ACAB056B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222301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8D474-208F-411B-8C4C-53A08CA39450}" type="datetimeFigureOut">
              <a:rPr lang="cs-CZ" smtClean="0"/>
              <a:t>11.6.2019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5C59C-359E-4760-A371-3F0ACAB056B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73285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8D474-208F-411B-8C4C-53A08CA39450}" type="datetimeFigureOut">
              <a:rPr lang="cs-CZ" smtClean="0"/>
              <a:t>11.6.2019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5C59C-359E-4760-A371-3F0ACAB056B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96380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8D474-208F-411B-8C4C-53A08CA39450}" type="datetimeFigureOut">
              <a:rPr lang="cs-CZ" smtClean="0"/>
              <a:t>11.6.2019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5C59C-359E-4760-A371-3F0ACAB056B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799375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8D474-208F-411B-8C4C-53A08CA39450}" type="datetimeFigureOut">
              <a:rPr lang="cs-CZ" smtClean="0"/>
              <a:t>11.6.2019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5C59C-359E-4760-A371-3F0ACAB056B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744845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8D474-208F-411B-8C4C-53A08CA39450}" type="datetimeFigureOut">
              <a:rPr lang="cs-CZ" smtClean="0"/>
              <a:t>11.6.2019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5C59C-359E-4760-A371-3F0ACAB056B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70708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8D474-208F-411B-8C4C-53A08CA39450}" type="datetimeFigureOut">
              <a:rPr lang="cs-CZ" smtClean="0"/>
              <a:t>11.6.2019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5C59C-359E-4760-A371-3F0ACAB056B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229454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8D474-208F-411B-8C4C-53A08CA39450}" type="datetimeFigureOut">
              <a:rPr lang="cs-CZ" smtClean="0"/>
              <a:t>11.6.2019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5C59C-359E-4760-A371-3F0ACAB056B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731982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8D474-208F-411B-8C4C-53A08CA39450}" type="datetimeFigureOut">
              <a:rPr lang="cs-CZ" smtClean="0"/>
              <a:t>11.6.2019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5C59C-359E-4760-A371-3F0ACAB056B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612734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8D474-208F-411B-8C4C-53A08CA39450}" type="datetimeFigureOut">
              <a:rPr lang="cs-CZ" smtClean="0"/>
              <a:t>11.6.2019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5C59C-359E-4760-A371-3F0ACAB056B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283551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8D474-208F-411B-8C4C-53A08CA39450}" type="datetimeFigureOut">
              <a:rPr lang="cs-CZ" smtClean="0"/>
              <a:t>11.6.2019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5C59C-359E-4760-A371-3F0ACAB056B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49747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78D474-208F-411B-8C4C-53A08CA39450}" type="datetimeFigureOut">
              <a:rPr lang="cs-CZ" smtClean="0"/>
              <a:t>11.6.2019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65C59C-359E-4760-A371-3F0ACAB056B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466188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FDB2723-69BD-4888-99CB-CE33595A96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11480" y="1621191"/>
            <a:ext cx="6096000" cy="3448756"/>
          </a:xfrm>
        </p:spPr>
        <p:txBody>
          <a:bodyPr>
            <a:normAutofit/>
          </a:bodyPr>
          <a:lstStyle/>
          <a:p>
            <a:r>
              <a:rPr lang="cs-CZ" sz="4000" b="1" dirty="0"/>
              <a:t>Čtvrtá část výukového bloku: interpretace evolučních stromů</a:t>
            </a:r>
            <a:endParaRPr lang="cs-CZ" sz="3600" b="1" dirty="0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684C76A0-80C5-42AD-A4E7-10132376B5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23015" y="5069947"/>
            <a:ext cx="5465134" cy="2524653"/>
          </a:xfrm>
        </p:spPr>
        <p:txBody>
          <a:bodyPr>
            <a:noAutofit/>
          </a:bodyPr>
          <a:lstStyle/>
          <a:p>
            <a:r>
              <a:rPr lang="cs-CZ" dirty="0"/>
              <a:t>INTERPRETACE EVOLUČNÍCH STROMŮ</a:t>
            </a:r>
          </a:p>
          <a:p>
            <a:r>
              <a:rPr lang="cs-CZ" dirty="0"/>
              <a:t>OVĚŘENÍ ZÍSKANÝCH ZNALOSTÍ A DOVEDNOSTÍ </a:t>
            </a:r>
          </a:p>
          <a:p>
            <a:r>
              <a:rPr lang="cs-CZ" dirty="0"/>
              <a:t>Pracovní list pro žáky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/>
              <a:t>první strana shrnuje základní informace o evolučních stromech (obsah se shoduje s prezentací)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/>
              <a:t>první stranu lze rozdat již na konci druhé hodiny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/>
              <a:t>následuje šest úloh na interpretaci stromů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/>
              <a:t>poslední dvě strany uvádí autorské řešení</a:t>
            </a:r>
          </a:p>
        </p:txBody>
      </p:sp>
    </p:spTree>
    <p:extLst>
      <p:ext uri="{BB962C8B-B14F-4D97-AF65-F5344CB8AC3E}">
        <p14:creationId xmlns:p14="http://schemas.microsoft.com/office/powerpoint/2010/main" val="3685844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6">
            <a:extLst>
              <a:ext uri="{FF2B5EF4-FFF2-40B4-BE49-F238E27FC236}">
                <a16:creationId xmlns:a16="http://schemas.microsoft.com/office/drawing/2014/main" id="{FAEAAD9D-2BBB-4F93-BBED-261C9D3762FF}"/>
              </a:ext>
            </a:extLst>
          </p:cNvPr>
          <p:cNvSpPr/>
          <p:nvPr/>
        </p:nvSpPr>
        <p:spPr>
          <a:xfrm>
            <a:off x="1528920" y="196053"/>
            <a:ext cx="3815491" cy="38592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1200" b="1" cap="all" dirty="0">
                <a:ln w="0"/>
                <a:solidFill>
                  <a:schemeClr val="tx1"/>
                </a:solidFill>
              </a:rPr>
              <a:t>Jak správně číst evoluční stromy?</a:t>
            </a:r>
          </a:p>
        </p:txBody>
      </p:sp>
      <p:sp>
        <p:nvSpPr>
          <p:cNvPr id="9" name="Obdélník 8">
            <a:extLst>
              <a:ext uri="{FF2B5EF4-FFF2-40B4-BE49-F238E27FC236}">
                <a16:creationId xmlns:a16="http://schemas.microsoft.com/office/drawing/2014/main" id="{E505CC70-DFF9-4AE8-9D0F-D108F16A78B7}"/>
              </a:ext>
            </a:extLst>
          </p:cNvPr>
          <p:cNvSpPr/>
          <p:nvPr/>
        </p:nvSpPr>
        <p:spPr>
          <a:xfrm>
            <a:off x="292562" y="780635"/>
            <a:ext cx="6288208" cy="1146571"/>
          </a:xfrm>
          <a:prstGeom prst="rect">
            <a:avLst/>
          </a:prstGeom>
          <a:noFill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1200" b="1" dirty="0">
                <a:ln w="0"/>
                <a:solidFill>
                  <a:schemeClr val="tx1"/>
                </a:solidFill>
              </a:rPr>
              <a:t>CO VŠECHNO NAJDEME NA EVOLUČNÍCH STROMECH: </a:t>
            </a:r>
          </a:p>
          <a:p>
            <a:pPr algn="just"/>
            <a:r>
              <a:rPr lang="cs-CZ" sz="1200" dirty="0">
                <a:ln w="0"/>
                <a:solidFill>
                  <a:schemeClr val="tx1"/>
                </a:solidFill>
              </a:rPr>
              <a:t>Evoluční stromy lze nakreslit mnoha různými způsoby, jednotlivé nákresy se ovšem skládají ze stejných prvků. Na </a:t>
            </a:r>
            <a:r>
              <a:rPr lang="cs-CZ" sz="1200" b="1" dirty="0">
                <a:ln w="0"/>
                <a:solidFill>
                  <a:schemeClr val="tx1"/>
                </a:solidFill>
              </a:rPr>
              <a:t>koncových větvích </a:t>
            </a:r>
            <a:r>
              <a:rPr lang="cs-CZ" sz="1200" dirty="0">
                <a:ln w="0"/>
                <a:solidFill>
                  <a:schemeClr val="tx1"/>
                </a:solidFill>
              </a:rPr>
              <a:t>se nacházejí současné (žijící) druhy nebo jiné objekty (rody, čeledi a jiné skupiny). </a:t>
            </a:r>
            <a:r>
              <a:rPr lang="cs-CZ" sz="1200" b="1" dirty="0">
                <a:ln w="0"/>
                <a:solidFill>
                  <a:schemeClr val="tx1"/>
                </a:solidFill>
              </a:rPr>
              <a:t>Uzel</a:t>
            </a:r>
            <a:r>
              <a:rPr lang="cs-CZ" sz="1200" dirty="0">
                <a:ln w="0"/>
                <a:solidFill>
                  <a:schemeClr val="tx1"/>
                </a:solidFill>
              </a:rPr>
              <a:t> znamená společného předka, ze kterého se vyvinuly všechny druhy nad ním. </a:t>
            </a:r>
            <a:r>
              <a:rPr lang="cs-CZ" sz="1200" b="1" dirty="0">
                <a:ln w="0"/>
                <a:solidFill>
                  <a:schemeClr val="tx1"/>
                </a:solidFill>
              </a:rPr>
              <a:t>Čas</a:t>
            </a:r>
            <a:r>
              <a:rPr lang="cs-CZ" sz="1200" dirty="0">
                <a:ln w="0"/>
                <a:solidFill>
                  <a:schemeClr val="tx1"/>
                </a:solidFill>
              </a:rPr>
              <a:t> plyne od kořene ke koncovým větvím, tj. dole jsou předci a nahoře současné druhy.</a:t>
            </a:r>
          </a:p>
        </p:txBody>
      </p:sp>
      <p:grpSp>
        <p:nvGrpSpPr>
          <p:cNvPr id="151" name="Skupina 150">
            <a:extLst>
              <a:ext uri="{FF2B5EF4-FFF2-40B4-BE49-F238E27FC236}">
                <a16:creationId xmlns:a16="http://schemas.microsoft.com/office/drawing/2014/main" id="{1495C7F0-5D94-4CD0-881F-11E62E11ED4B}"/>
              </a:ext>
            </a:extLst>
          </p:cNvPr>
          <p:cNvGrpSpPr/>
          <p:nvPr/>
        </p:nvGrpSpPr>
        <p:grpSpPr>
          <a:xfrm>
            <a:off x="167516" y="2178143"/>
            <a:ext cx="6413254" cy="1844966"/>
            <a:chOff x="57713" y="1991831"/>
            <a:chExt cx="6413254" cy="1844966"/>
          </a:xfrm>
        </p:grpSpPr>
        <p:sp>
          <p:nvSpPr>
            <p:cNvPr id="17" name="TextovéPole 16">
              <a:extLst>
                <a:ext uri="{FF2B5EF4-FFF2-40B4-BE49-F238E27FC236}">
                  <a16:creationId xmlns:a16="http://schemas.microsoft.com/office/drawing/2014/main" id="{9C062F90-D9B6-4CAF-8D1B-DEECC7526069}"/>
                </a:ext>
              </a:extLst>
            </p:cNvPr>
            <p:cNvSpPr txBox="1"/>
            <p:nvPr/>
          </p:nvSpPr>
          <p:spPr>
            <a:xfrm>
              <a:off x="2678467" y="2009569"/>
              <a:ext cx="2001031" cy="276999"/>
            </a:xfrm>
            <a:prstGeom prst="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cs-CZ" sz="1200" b="1" dirty="0"/>
                <a:t>A,B,C,D jsou současné druhy</a:t>
              </a:r>
            </a:p>
          </p:txBody>
        </p:sp>
        <p:cxnSp>
          <p:nvCxnSpPr>
            <p:cNvPr id="21" name="Přímá spojnice se šipkou 20">
              <a:extLst>
                <a:ext uri="{FF2B5EF4-FFF2-40B4-BE49-F238E27FC236}">
                  <a16:creationId xmlns:a16="http://schemas.microsoft.com/office/drawing/2014/main" id="{D65316F5-FC5F-4DCF-851F-FB70CC787A86}"/>
                </a:ext>
              </a:extLst>
            </p:cNvPr>
            <p:cNvCxnSpPr>
              <a:cxnSpLocks/>
              <a:stCxn id="23" idx="1"/>
            </p:cNvCxnSpPr>
            <p:nvPr/>
          </p:nvCxnSpPr>
          <p:spPr>
            <a:xfrm flipH="1">
              <a:off x="2210485" y="2457717"/>
              <a:ext cx="1183279" cy="3132"/>
            </a:xfrm>
            <a:prstGeom prst="straightConnector1">
              <a:avLst/>
            </a:prstGeom>
            <a:ln w="28575">
              <a:solidFill>
                <a:schemeClr val="bg1">
                  <a:lumMod val="85000"/>
                </a:schemeClr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2" name="Přímá spojnice se šipkou 21">
              <a:extLst>
                <a:ext uri="{FF2B5EF4-FFF2-40B4-BE49-F238E27FC236}">
                  <a16:creationId xmlns:a16="http://schemas.microsoft.com/office/drawing/2014/main" id="{B9AE2E3E-E714-4A4D-8316-B12D39CEECAF}"/>
                </a:ext>
              </a:extLst>
            </p:cNvPr>
            <p:cNvCxnSpPr>
              <a:cxnSpLocks/>
              <a:stCxn id="23" idx="3"/>
            </p:cNvCxnSpPr>
            <p:nvPr/>
          </p:nvCxnSpPr>
          <p:spPr>
            <a:xfrm>
              <a:off x="3947882" y="2457717"/>
              <a:ext cx="1055137" cy="6088"/>
            </a:xfrm>
            <a:prstGeom prst="straightConnector1">
              <a:avLst/>
            </a:prstGeom>
            <a:ln w="28575">
              <a:solidFill>
                <a:schemeClr val="bg1">
                  <a:lumMod val="85000"/>
                </a:schemeClr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23" name="TextovéPole 22">
              <a:extLst>
                <a:ext uri="{FF2B5EF4-FFF2-40B4-BE49-F238E27FC236}">
                  <a16:creationId xmlns:a16="http://schemas.microsoft.com/office/drawing/2014/main" id="{690D2DB9-6F8A-435D-B528-4488E2B89F58}"/>
                </a:ext>
              </a:extLst>
            </p:cNvPr>
            <p:cNvSpPr txBox="1"/>
            <p:nvPr/>
          </p:nvSpPr>
          <p:spPr>
            <a:xfrm>
              <a:off x="3393764" y="2319217"/>
              <a:ext cx="554118" cy="276999"/>
            </a:xfrm>
            <a:prstGeom prst="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cs-CZ" sz="1200" b="1" dirty="0"/>
                <a:t>větve </a:t>
              </a:r>
            </a:p>
          </p:txBody>
        </p:sp>
        <p:cxnSp>
          <p:nvCxnSpPr>
            <p:cNvPr id="24" name="Přímá spojnice se šipkou 23">
              <a:extLst>
                <a:ext uri="{FF2B5EF4-FFF2-40B4-BE49-F238E27FC236}">
                  <a16:creationId xmlns:a16="http://schemas.microsoft.com/office/drawing/2014/main" id="{3FBC8206-A633-4B34-9EED-B17103AF0934}"/>
                </a:ext>
              </a:extLst>
            </p:cNvPr>
            <p:cNvCxnSpPr>
              <a:cxnSpLocks/>
              <a:stCxn id="30" idx="1"/>
            </p:cNvCxnSpPr>
            <p:nvPr/>
          </p:nvCxnSpPr>
          <p:spPr>
            <a:xfrm flipH="1">
              <a:off x="1457394" y="3394534"/>
              <a:ext cx="1202906" cy="0"/>
            </a:xfrm>
            <a:prstGeom prst="straightConnector1">
              <a:avLst/>
            </a:prstGeom>
            <a:ln w="28575">
              <a:solidFill>
                <a:srgbClr val="0070C0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5" name="Přímá spojnice se šipkou 24">
              <a:extLst>
                <a:ext uri="{FF2B5EF4-FFF2-40B4-BE49-F238E27FC236}">
                  <a16:creationId xmlns:a16="http://schemas.microsoft.com/office/drawing/2014/main" id="{7CAF8AF4-69E3-42CB-84C1-53E1880080BB}"/>
                </a:ext>
              </a:extLst>
            </p:cNvPr>
            <p:cNvCxnSpPr>
              <a:cxnSpLocks/>
              <a:stCxn id="29" idx="3"/>
            </p:cNvCxnSpPr>
            <p:nvPr/>
          </p:nvCxnSpPr>
          <p:spPr>
            <a:xfrm flipV="1">
              <a:off x="4595368" y="3069520"/>
              <a:ext cx="1213718" cy="12370"/>
            </a:xfrm>
            <a:prstGeom prst="straightConnector1">
              <a:avLst/>
            </a:prstGeom>
            <a:ln w="28575">
              <a:solidFill>
                <a:srgbClr val="92D050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7" name="Přímá spojnice se šipkou 26">
              <a:extLst>
                <a:ext uri="{FF2B5EF4-FFF2-40B4-BE49-F238E27FC236}">
                  <a16:creationId xmlns:a16="http://schemas.microsoft.com/office/drawing/2014/main" id="{8A726A8B-7E79-48AC-995A-B04F6432E766}"/>
                </a:ext>
              </a:extLst>
            </p:cNvPr>
            <p:cNvCxnSpPr>
              <a:cxnSpLocks/>
              <a:stCxn id="29" idx="1"/>
            </p:cNvCxnSpPr>
            <p:nvPr/>
          </p:nvCxnSpPr>
          <p:spPr>
            <a:xfrm flipH="1">
              <a:off x="1704567" y="3081890"/>
              <a:ext cx="1041712" cy="0"/>
            </a:xfrm>
            <a:prstGeom prst="straightConnector1">
              <a:avLst/>
            </a:prstGeom>
            <a:ln w="28575">
              <a:solidFill>
                <a:srgbClr val="92D050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29" name="TextovéPole 28">
              <a:extLst>
                <a:ext uri="{FF2B5EF4-FFF2-40B4-BE49-F238E27FC236}">
                  <a16:creationId xmlns:a16="http://schemas.microsoft.com/office/drawing/2014/main" id="{2B55B0B7-5D4B-433E-9B26-264DC8B116FF}"/>
                </a:ext>
              </a:extLst>
            </p:cNvPr>
            <p:cNvSpPr txBox="1"/>
            <p:nvPr/>
          </p:nvSpPr>
          <p:spPr>
            <a:xfrm>
              <a:off x="2746279" y="2943390"/>
              <a:ext cx="1849089" cy="276999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cs-CZ" sz="1200" b="1" dirty="0"/>
                <a:t>společný předek pro B,C,D </a:t>
              </a:r>
            </a:p>
          </p:txBody>
        </p:sp>
        <p:sp>
          <p:nvSpPr>
            <p:cNvPr id="30" name="TextovéPole 29">
              <a:extLst>
                <a:ext uri="{FF2B5EF4-FFF2-40B4-BE49-F238E27FC236}">
                  <a16:creationId xmlns:a16="http://schemas.microsoft.com/office/drawing/2014/main" id="{88913CB5-00FE-48A4-B90C-E31072F3383D}"/>
                </a:ext>
              </a:extLst>
            </p:cNvPr>
            <p:cNvSpPr txBox="1"/>
            <p:nvPr/>
          </p:nvSpPr>
          <p:spPr>
            <a:xfrm>
              <a:off x="2660300" y="3256034"/>
              <a:ext cx="2021047" cy="276999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cs-CZ" sz="1200" b="1" dirty="0"/>
                <a:t>společný předek pro A,B,C,D </a:t>
              </a:r>
            </a:p>
          </p:txBody>
        </p:sp>
        <p:cxnSp>
          <p:nvCxnSpPr>
            <p:cNvPr id="31" name="Přímá spojnice se šipkou 30">
              <a:extLst>
                <a:ext uri="{FF2B5EF4-FFF2-40B4-BE49-F238E27FC236}">
                  <a16:creationId xmlns:a16="http://schemas.microsoft.com/office/drawing/2014/main" id="{93CB855C-1DE8-4FF3-80AF-0C12CBC0A973}"/>
                </a:ext>
              </a:extLst>
            </p:cNvPr>
            <p:cNvCxnSpPr>
              <a:cxnSpLocks/>
              <a:stCxn id="30" idx="3"/>
            </p:cNvCxnSpPr>
            <p:nvPr/>
          </p:nvCxnSpPr>
          <p:spPr>
            <a:xfrm>
              <a:off x="4681347" y="3394534"/>
              <a:ext cx="919389" cy="0"/>
            </a:xfrm>
            <a:prstGeom prst="straightConnector1">
              <a:avLst/>
            </a:prstGeom>
            <a:ln w="28575">
              <a:solidFill>
                <a:srgbClr val="0070C0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5" name="Skupina 4">
              <a:extLst>
                <a:ext uri="{FF2B5EF4-FFF2-40B4-BE49-F238E27FC236}">
                  <a16:creationId xmlns:a16="http://schemas.microsoft.com/office/drawing/2014/main" id="{F0906CA8-6A8F-4DAD-B22E-C4CB9217365B}"/>
                </a:ext>
              </a:extLst>
            </p:cNvPr>
            <p:cNvGrpSpPr/>
            <p:nvPr/>
          </p:nvGrpSpPr>
          <p:grpSpPr>
            <a:xfrm>
              <a:off x="633472" y="1991831"/>
              <a:ext cx="1619409" cy="1711903"/>
              <a:chOff x="643574" y="2581267"/>
              <a:chExt cx="1619409" cy="1711903"/>
            </a:xfrm>
          </p:grpSpPr>
          <p:grpSp>
            <p:nvGrpSpPr>
              <p:cNvPr id="15" name="Skupina 14">
                <a:extLst>
                  <a:ext uri="{FF2B5EF4-FFF2-40B4-BE49-F238E27FC236}">
                    <a16:creationId xmlns:a16="http://schemas.microsoft.com/office/drawing/2014/main" id="{E5FB05BA-C151-4E57-9E3E-AB62FDC044EB}"/>
                  </a:ext>
                </a:extLst>
              </p:cNvPr>
              <p:cNvGrpSpPr/>
              <p:nvPr/>
            </p:nvGrpSpPr>
            <p:grpSpPr>
              <a:xfrm>
                <a:off x="643574" y="2581267"/>
                <a:ext cx="1619409" cy="1711903"/>
                <a:chOff x="419304" y="157506"/>
                <a:chExt cx="2161940" cy="2185388"/>
              </a:xfrm>
            </p:grpSpPr>
            <p:sp>
              <p:nvSpPr>
                <p:cNvPr id="57" name="TextovéPole 56">
                  <a:extLst>
                    <a:ext uri="{FF2B5EF4-FFF2-40B4-BE49-F238E27FC236}">
                      <a16:creationId xmlns:a16="http://schemas.microsoft.com/office/drawing/2014/main" id="{EA5C7306-5299-4C4D-8B1C-F3388D4863E0}"/>
                    </a:ext>
                  </a:extLst>
                </p:cNvPr>
                <p:cNvSpPr txBox="1"/>
                <p:nvPr/>
              </p:nvSpPr>
              <p:spPr>
                <a:xfrm>
                  <a:off x="419304" y="168333"/>
                  <a:ext cx="342889" cy="35361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cs-CZ" sz="1200" dirty="0">
                      <a:ln w="0">
                        <a:solidFill>
                          <a:schemeClr val="tx1"/>
                        </a:solidFill>
                      </a:ln>
                    </a:rPr>
                    <a:t>A</a:t>
                  </a:r>
                </a:p>
              </p:txBody>
            </p:sp>
            <p:sp>
              <p:nvSpPr>
                <p:cNvPr id="58" name="TextovéPole 57">
                  <a:extLst>
                    <a:ext uri="{FF2B5EF4-FFF2-40B4-BE49-F238E27FC236}">
                      <a16:creationId xmlns:a16="http://schemas.microsoft.com/office/drawing/2014/main" id="{610019CB-AC6B-43A1-BBA9-59F3B2366B8D}"/>
                    </a:ext>
                  </a:extLst>
                </p:cNvPr>
                <p:cNvSpPr txBox="1"/>
                <p:nvPr/>
              </p:nvSpPr>
              <p:spPr>
                <a:xfrm>
                  <a:off x="973243" y="159249"/>
                  <a:ext cx="342889" cy="35361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cs-CZ" sz="1200" dirty="0">
                      <a:ln w="0">
                        <a:solidFill>
                          <a:schemeClr val="tx1"/>
                        </a:solidFill>
                      </a:ln>
                    </a:rPr>
                    <a:t>B</a:t>
                  </a:r>
                </a:p>
              </p:txBody>
            </p:sp>
            <p:sp>
              <p:nvSpPr>
                <p:cNvPr id="59" name="TextovéPole 58">
                  <a:extLst>
                    <a:ext uri="{FF2B5EF4-FFF2-40B4-BE49-F238E27FC236}">
                      <a16:creationId xmlns:a16="http://schemas.microsoft.com/office/drawing/2014/main" id="{02AFDE0B-D36C-4BC7-97B9-1DD9314CDEB6}"/>
                    </a:ext>
                  </a:extLst>
                </p:cNvPr>
                <p:cNvSpPr txBox="1"/>
                <p:nvPr/>
              </p:nvSpPr>
              <p:spPr>
                <a:xfrm>
                  <a:off x="1552050" y="157506"/>
                  <a:ext cx="342889" cy="35361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cs-CZ" sz="1200" dirty="0">
                      <a:ln w="0">
                        <a:solidFill>
                          <a:schemeClr val="tx1"/>
                        </a:solidFill>
                      </a:ln>
                    </a:rPr>
                    <a:t>C</a:t>
                  </a:r>
                </a:p>
              </p:txBody>
            </p:sp>
            <p:sp>
              <p:nvSpPr>
                <p:cNvPr id="60" name="TextovéPole 59">
                  <a:extLst>
                    <a:ext uri="{FF2B5EF4-FFF2-40B4-BE49-F238E27FC236}">
                      <a16:creationId xmlns:a16="http://schemas.microsoft.com/office/drawing/2014/main" id="{B33B8F22-B7F8-4D16-8C73-FDBA2D7C5DC7}"/>
                    </a:ext>
                  </a:extLst>
                </p:cNvPr>
                <p:cNvSpPr txBox="1"/>
                <p:nvPr/>
              </p:nvSpPr>
              <p:spPr>
                <a:xfrm>
                  <a:off x="2238355" y="165933"/>
                  <a:ext cx="342889" cy="35361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cs-CZ" sz="1200" dirty="0">
                      <a:ln w="0">
                        <a:solidFill>
                          <a:schemeClr val="tx1"/>
                        </a:solidFill>
                      </a:ln>
                    </a:rPr>
                    <a:t>D</a:t>
                  </a:r>
                </a:p>
              </p:txBody>
            </p:sp>
            <p:grpSp>
              <p:nvGrpSpPr>
                <p:cNvPr id="61" name="Skupina 60">
                  <a:extLst>
                    <a:ext uri="{FF2B5EF4-FFF2-40B4-BE49-F238E27FC236}">
                      <a16:creationId xmlns:a16="http://schemas.microsoft.com/office/drawing/2014/main" id="{5FEBFA11-B51A-4B13-B073-2EDC70E9F116}"/>
                    </a:ext>
                  </a:extLst>
                </p:cNvPr>
                <p:cNvGrpSpPr/>
                <p:nvPr/>
              </p:nvGrpSpPr>
              <p:grpSpPr>
                <a:xfrm>
                  <a:off x="563251" y="520157"/>
                  <a:ext cx="1821045" cy="1822737"/>
                  <a:chOff x="563251" y="520157"/>
                  <a:chExt cx="2088810" cy="2191145"/>
                </a:xfrm>
              </p:grpSpPr>
              <p:grpSp>
                <p:nvGrpSpPr>
                  <p:cNvPr id="62" name="Skupina 61">
                    <a:extLst>
                      <a:ext uri="{FF2B5EF4-FFF2-40B4-BE49-F238E27FC236}">
                        <a16:creationId xmlns:a16="http://schemas.microsoft.com/office/drawing/2014/main" id="{02CBD4E1-F452-4878-AA6B-27C05F75FA38}"/>
                      </a:ext>
                    </a:extLst>
                  </p:cNvPr>
                  <p:cNvGrpSpPr/>
                  <p:nvPr/>
                </p:nvGrpSpPr>
                <p:grpSpPr>
                  <a:xfrm>
                    <a:off x="563251" y="520157"/>
                    <a:ext cx="2088810" cy="2191145"/>
                    <a:chOff x="6623163" y="515131"/>
                    <a:chExt cx="2088810" cy="2191145"/>
                  </a:xfrm>
                </p:grpSpPr>
                <p:cxnSp>
                  <p:nvCxnSpPr>
                    <p:cNvPr id="64" name="Přímá spojnice 63">
                      <a:extLst>
                        <a:ext uri="{FF2B5EF4-FFF2-40B4-BE49-F238E27FC236}">
                          <a16:creationId xmlns:a16="http://schemas.microsoft.com/office/drawing/2014/main" id="{BA6C7296-9991-4E86-A1BD-956EA59DBE61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7290093" y="533209"/>
                      <a:ext cx="0" cy="1139329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5" name="Přímá spojnice 64">
                      <a:extLst>
                        <a:ext uri="{FF2B5EF4-FFF2-40B4-BE49-F238E27FC236}">
                          <a16:creationId xmlns:a16="http://schemas.microsoft.com/office/drawing/2014/main" id="{E058C28C-4370-4264-AA95-CF8EBAEA5489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8700595" y="553678"/>
                      <a:ext cx="0" cy="582717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6" name="Přímá spojnice 65">
                      <a:extLst>
                        <a:ext uri="{FF2B5EF4-FFF2-40B4-BE49-F238E27FC236}">
                          <a16:creationId xmlns:a16="http://schemas.microsoft.com/office/drawing/2014/main" id="{E94BF98F-5E64-422D-8B10-B85B90B1AC89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7969199" y="563037"/>
                      <a:ext cx="0" cy="582717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7" name="Přímá spojnice 66">
                      <a:extLst>
                        <a:ext uri="{FF2B5EF4-FFF2-40B4-BE49-F238E27FC236}">
                          <a16:creationId xmlns:a16="http://schemas.microsoft.com/office/drawing/2014/main" id="{40469714-27E9-421A-AABB-771135C57929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6630843" y="515131"/>
                      <a:ext cx="0" cy="1634618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8" name="Přímá spojnice 67">
                      <a:extLst>
                        <a:ext uri="{FF2B5EF4-FFF2-40B4-BE49-F238E27FC236}">
                          <a16:creationId xmlns:a16="http://schemas.microsoft.com/office/drawing/2014/main" id="{F69A0563-701B-46DC-8998-594DE547F271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7969199" y="1145754"/>
                      <a:ext cx="742774" cy="0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9" name="Přímá spojnice 68">
                      <a:extLst>
                        <a:ext uri="{FF2B5EF4-FFF2-40B4-BE49-F238E27FC236}">
                          <a16:creationId xmlns:a16="http://schemas.microsoft.com/office/drawing/2014/main" id="{28FFC9C8-3AD9-419A-AC02-87F696331B4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8310005" y="1136395"/>
                      <a:ext cx="0" cy="536143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0" name="Přímá spojnice 69">
                      <a:extLst>
                        <a:ext uri="{FF2B5EF4-FFF2-40B4-BE49-F238E27FC236}">
                          <a16:creationId xmlns:a16="http://schemas.microsoft.com/office/drawing/2014/main" id="{FB307A57-062D-4452-AF8B-94FE37817EC0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7290093" y="1672537"/>
                      <a:ext cx="1019912" cy="0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1" name="Přímá spojnice 70">
                      <a:extLst>
                        <a:ext uri="{FF2B5EF4-FFF2-40B4-BE49-F238E27FC236}">
                          <a16:creationId xmlns:a16="http://schemas.microsoft.com/office/drawing/2014/main" id="{2E431E27-AF85-467C-85E2-D549CBD8549A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6623163" y="2149748"/>
                      <a:ext cx="1245463" cy="5028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2" name="Přímá spojnice 71">
                      <a:extLst>
                        <a:ext uri="{FF2B5EF4-FFF2-40B4-BE49-F238E27FC236}">
                          <a16:creationId xmlns:a16="http://schemas.microsoft.com/office/drawing/2014/main" id="{4E801AAD-C616-4C92-B783-3BE9EBAD5340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7867855" y="1672537"/>
                      <a:ext cx="387" cy="490573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3" name="Přímá spojnice 72">
                      <a:extLst>
                        <a:ext uri="{FF2B5EF4-FFF2-40B4-BE49-F238E27FC236}">
                          <a16:creationId xmlns:a16="http://schemas.microsoft.com/office/drawing/2014/main" id="{F44C49C9-0ED4-4E8B-8559-41F8F3E72B94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7410832" y="2170133"/>
                      <a:ext cx="0" cy="536143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63" name="Ovál 62">
                    <a:extLst>
                      <a:ext uri="{FF2B5EF4-FFF2-40B4-BE49-F238E27FC236}">
                        <a16:creationId xmlns:a16="http://schemas.microsoft.com/office/drawing/2014/main" id="{63C06732-548C-428A-906B-BC9C730D2513}"/>
                      </a:ext>
                    </a:extLst>
                  </p:cNvPr>
                  <p:cNvSpPr/>
                  <p:nvPr/>
                </p:nvSpPr>
                <p:spPr>
                  <a:xfrm>
                    <a:off x="1246984" y="2074289"/>
                    <a:ext cx="226382" cy="186384"/>
                  </a:xfrm>
                  <a:prstGeom prst="ellipse">
                    <a:avLst/>
                  </a:prstGeom>
                  <a:solidFill>
                    <a:schemeClr val="accent1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cs-CZ" sz="1200"/>
                  </a:p>
                </p:txBody>
              </p:sp>
            </p:grpSp>
          </p:grpSp>
          <p:sp>
            <p:nvSpPr>
              <p:cNvPr id="26" name="Ovál 25">
                <a:extLst>
                  <a:ext uri="{FF2B5EF4-FFF2-40B4-BE49-F238E27FC236}">
                    <a16:creationId xmlns:a16="http://schemas.microsoft.com/office/drawing/2014/main" id="{2FC2A1D5-70A0-4218-8A5B-9803DEE86D97}"/>
                  </a:ext>
                </a:extLst>
              </p:cNvPr>
              <p:cNvSpPr/>
              <p:nvPr/>
            </p:nvSpPr>
            <p:spPr>
              <a:xfrm>
                <a:off x="1486966" y="3560010"/>
                <a:ext cx="147835" cy="121454"/>
              </a:xfrm>
              <a:prstGeom prst="ellipse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200"/>
              </a:p>
            </p:txBody>
          </p:sp>
          <p:sp>
            <p:nvSpPr>
              <p:cNvPr id="32" name="Ovál 31">
                <a:extLst>
                  <a:ext uri="{FF2B5EF4-FFF2-40B4-BE49-F238E27FC236}">
                    <a16:creationId xmlns:a16="http://schemas.microsoft.com/office/drawing/2014/main" id="{1BDA0E48-759D-4A13-9C82-4BFC543D3153}"/>
                  </a:ext>
                </a:extLst>
              </p:cNvPr>
              <p:cNvSpPr/>
              <p:nvPr/>
            </p:nvSpPr>
            <p:spPr>
              <a:xfrm>
                <a:off x="1783478" y="3219278"/>
                <a:ext cx="147835" cy="121454"/>
              </a:xfrm>
              <a:prstGeom prst="ellipse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200"/>
              </a:p>
            </p:txBody>
          </p:sp>
        </p:grpSp>
        <p:grpSp>
          <p:nvGrpSpPr>
            <p:cNvPr id="134" name="Skupina 133">
              <a:extLst>
                <a:ext uri="{FF2B5EF4-FFF2-40B4-BE49-F238E27FC236}">
                  <a16:creationId xmlns:a16="http://schemas.microsoft.com/office/drawing/2014/main" id="{5F4E9884-6471-40F1-89C6-74B6E882BF7C}"/>
                </a:ext>
              </a:extLst>
            </p:cNvPr>
            <p:cNvGrpSpPr/>
            <p:nvPr/>
          </p:nvGrpSpPr>
          <p:grpSpPr>
            <a:xfrm>
              <a:off x="4851558" y="2001710"/>
              <a:ext cx="1619409" cy="1702024"/>
              <a:chOff x="4851558" y="2001710"/>
              <a:chExt cx="1619409" cy="1702024"/>
            </a:xfrm>
          </p:grpSpPr>
          <p:sp>
            <p:nvSpPr>
              <p:cNvPr id="48" name="TextovéPole 47">
                <a:extLst>
                  <a:ext uri="{FF2B5EF4-FFF2-40B4-BE49-F238E27FC236}">
                    <a16:creationId xmlns:a16="http://schemas.microsoft.com/office/drawing/2014/main" id="{4AEDE8A2-B90A-44E3-8E88-010FBF611823}"/>
                  </a:ext>
                </a:extLst>
              </p:cNvPr>
              <p:cNvSpPr txBox="1"/>
              <p:nvPr/>
            </p:nvSpPr>
            <p:spPr>
              <a:xfrm>
                <a:off x="4851558" y="2010192"/>
                <a:ext cx="25684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1200" dirty="0">
                    <a:ln w="0">
                      <a:solidFill>
                        <a:schemeClr val="tx1"/>
                      </a:solidFill>
                    </a:ln>
                  </a:rPr>
                  <a:t>A</a:t>
                </a:r>
              </a:p>
            </p:txBody>
          </p:sp>
          <p:sp>
            <p:nvSpPr>
              <p:cNvPr id="49" name="TextovéPole 48">
                <a:extLst>
                  <a:ext uri="{FF2B5EF4-FFF2-40B4-BE49-F238E27FC236}">
                    <a16:creationId xmlns:a16="http://schemas.microsoft.com/office/drawing/2014/main" id="{93D73C80-3D40-47D1-A578-A6B17E3C49BE}"/>
                  </a:ext>
                </a:extLst>
              </p:cNvPr>
              <p:cNvSpPr txBox="1"/>
              <p:nvPr/>
            </p:nvSpPr>
            <p:spPr>
              <a:xfrm>
                <a:off x="5266489" y="2003075"/>
                <a:ext cx="25684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1200" dirty="0">
                    <a:ln w="0">
                      <a:solidFill>
                        <a:schemeClr val="tx1"/>
                      </a:solidFill>
                    </a:ln>
                  </a:rPr>
                  <a:t>B</a:t>
                </a:r>
              </a:p>
            </p:txBody>
          </p:sp>
          <p:sp>
            <p:nvSpPr>
              <p:cNvPr id="50" name="TextovéPole 49">
                <a:extLst>
                  <a:ext uri="{FF2B5EF4-FFF2-40B4-BE49-F238E27FC236}">
                    <a16:creationId xmlns:a16="http://schemas.microsoft.com/office/drawing/2014/main" id="{91346567-7FF6-4A22-A7A6-AFB5ADBE3F79}"/>
                  </a:ext>
                </a:extLst>
              </p:cNvPr>
              <p:cNvSpPr txBox="1"/>
              <p:nvPr/>
            </p:nvSpPr>
            <p:spPr>
              <a:xfrm>
                <a:off x="5700046" y="2001710"/>
                <a:ext cx="25684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1200" dirty="0">
                    <a:ln w="0">
                      <a:solidFill>
                        <a:schemeClr val="tx1"/>
                      </a:solidFill>
                    </a:ln>
                  </a:rPr>
                  <a:t>C</a:t>
                </a:r>
              </a:p>
            </p:txBody>
          </p:sp>
          <p:sp>
            <p:nvSpPr>
              <p:cNvPr id="51" name="TextovéPole 50">
                <a:extLst>
                  <a:ext uri="{FF2B5EF4-FFF2-40B4-BE49-F238E27FC236}">
                    <a16:creationId xmlns:a16="http://schemas.microsoft.com/office/drawing/2014/main" id="{182AD130-ADC3-4C48-8112-4719B436069B}"/>
                  </a:ext>
                </a:extLst>
              </p:cNvPr>
              <p:cNvSpPr txBox="1"/>
              <p:nvPr/>
            </p:nvSpPr>
            <p:spPr>
              <a:xfrm>
                <a:off x="6214126" y="2008312"/>
                <a:ext cx="25684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1200" dirty="0">
                    <a:ln w="0">
                      <a:solidFill>
                        <a:schemeClr val="tx1"/>
                      </a:solidFill>
                    </a:ln>
                  </a:rPr>
                  <a:t>D</a:t>
                </a:r>
              </a:p>
            </p:txBody>
          </p:sp>
          <p:grpSp>
            <p:nvGrpSpPr>
              <p:cNvPr id="117" name="Skupina 116">
                <a:extLst>
                  <a:ext uri="{FF2B5EF4-FFF2-40B4-BE49-F238E27FC236}">
                    <a16:creationId xmlns:a16="http://schemas.microsoft.com/office/drawing/2014/main" id="{21BB7AF4-6471-48D1-A928-E6164F78ECAF}"/>
                  </a:ext>
                </a:extLst>
              </p:cNvPr>
              <p:cNvGrpSpPr/>
              <p:nvPr/>
            </p:nvGrpSpPr>
            <p:grpSpPr>
              <a:xfrm>
                <a:off x="4986594" y="2270475"/>
                <a:ext cx="1327025" cy="1433259"/>
                <a:chOff x="4986594" y="2270474"/>
                <a:chExt cx="1327025" cy="1314042"/>
              </a:xfrm>
            </p:grpSpPr>
            <p:cxnSp>
              <p:nvCxnSpPr>
                <p:cNvPr id="45" name="Přímá spojnice 44">
                  <a:extLst>
                    <a:ext uri="{FF2B5EF4-FFF2-40B4-BE49-F238E27FC236}">
                      <a16:creationId xmlns:a16="http://schemas.microsoft.com/office/drawing/2014/main" id="{2F62E793-3722-40BC-914E-9AA36565BF0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5737602" y="3273577"/>
                  <a:ext cx="190" cy="310939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47" name="Skupina 46">
                  <a:extLst>
                    <a:ext uri="{FF2B5EF4-FFF2-40B4-BE49-F238E27FC236}">
                      <a16:creationId xmlns:a16="http://schemas.microsoft.com/office/drawing/2014/main" id="{7915A767-0981-474A-A559-14DCDE31BB44}"/>
                    </a:ext>
                  </a:extLst>
                </p:cNvPr>
                <p:cNvGrpSpPr/>
                <p:nvPr/>
              </p:nvGrpSpPr>
              <p:grpSpPr>
                <a:xfrm flipH="1">
                  <a:off x="4986594" y="2270474"/>
                  <a:ext cx="1327025" cy="1066750"/>
                  <a:chOff x="3480529" y="3429000"/>
                  <a:chExt cx="3292411" cy="2118974"/>
                </a:xfrm>
              </p:grpSpPr>
              <p:cxnSp>
                <p:nvCxnSpPr>
                  <p:cNvPr id="53" name="Přímá spojnice 52">
                    <a:extLst>
                      <a:ext uri="{FF2B5EF4-FFF2-40B4-BE49-F238E27FC236}">
                        <a16:creationId xmlns:a16="http://schemas.microsoft.com/office/drawing/2014/main" id="{9629F6E1-31ED-4839-AA39-E600C94DF41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4909655" y="3429000"/>
                    <a:ext cx="1863285" cy="2118974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4" name="Přímá spojnice 53">
                    <a:extLst>
                      <a:ext uri="{FF2B5EF4-FFF2-40B4-BE49-F238E27FC236}">
                        <a16:creationId xmlns:a16="http://schemas.microsoft.com/office/drawing/2014/main" id="{C845A68A-4CD4-422B-9881-8941C26B5C8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4010101" y="3459552"/>
                    <a:ext cx="763919" cy="88280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5" name="Přímá spojnice 54">
                    <a:extLst>
                      <a:ext uri="{FF2B5EF4-FFF2-40B4-BE49-F238E27FC236}">
                        <a16:creationId xmlns:a16="http://schemas.microsoft.com/office/drawing/2014/main" id="{B9CB0771-42D7-4100-802A-A4C2984D632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480529" y="3500600"/>
                    <a:ext cx="1373061" cy="1989639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6" name="Přímá spojnice 55">
                    <a:extLst>
                      <a:ext uri="{FF2B5EF4-FFF2-40B4-BE49-F238E27FC236}">
                        <a16:creationId xmlns:a16="http://schemas.microsoft.com/office/drawing/2014/main" id="{7D992FC3-3866-40B5-BEC1-1242561712E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4448542" y="3448264"/>
                    <a:ext cx="1315634" cy="1504641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52" name="Ovál 51">
                <a:extLst>
                  <a:ext uri="{FF2B5EF4-FFF2-40B4-BE49-F238E27FC236}">
                    <a16:creationId xmlns:a16="http://schemas.microsoft.com/office/drawing/2014/main" id="{FD4B95D8-1CEF-4758-967C-3701875B5570}"/>
                  </a:ext>
                </a:extLst>
              </p:cNvPr>
              <p:cNvSpPr/>
              <p:nvPr/>
            </p:nvSpPr>
            <p:spPr>
              <a:xfrm>
                <a:off x="5663685" y="3338895"/>
                <a:ext cx="147834" cy="121455"/>
              </a:xfrm>
              <a:prstGeom prst="ellipse">
                <a:avLst/>
              </a:prstGeom>
              <a:solidFill>
                <a:schemeClr val="accent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200"/>
              </a:p>
            </p:txBody>
          </p:sp>
          <p:sp>
            <p:nvSpPr>
              <p:cNvPr id="28" name="Ovál 27">
                <a:extLst>
                  <a:ext uri="{FF2B5EF4-FFF2-40B4-BE49-F238E27FC236}">
                    <a16:creationId xmlns:a16="http://schemas.microsoft.com/office/drawing/2014/main" id="{EB78D0F4-8260-4D9F-8830-C4EE2E643942}"/>
                  </a:ext>
                </a:extLst>
              </p:cNvPr>
              <p:cNvSpPr/>
              <p:nvPr/>
            </p:nvSpPr>
            <p:spPr>
              <a:xfrm>
                <a:off x="5848220" y="3026423"/>
                <a:ext cx="147835" cy="121455"/>
              </a:xfrm>
              <a:prstGeom prst="ellipse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200"/>
              </a:p>
            </p:txBody>
          </p:sp>
          <p:sp>
            <p:nvSpPr>
              <p:cNvPr id="33" name="Ovál 32">
                <a:extLst>
                  <a:ext uri="{FF2B5EF4-FFF2-40B4-BE49-F238E27FC236}">
                    <a16:creationId xmlns:a16="http://schemas.microsoft.com/office/drawing/2014/main" id="{400459D5-D7DD-4D69-94A3-0770C13D6BEB}"/>
                  </a:ext>
                </a:extLst>
              </p:cNvPr>
              <p:cNvSpPr/>
              <p:nvPr/>
            </p:nvSpPr>
            <p:spPr>
              <a:xfrm>
                <a:off x="6015372" y="2680175"/>
                <a:ext cx="147835" cy="121454"/>
              </a:xfrm>
              <a:prstGeom prst="ellipse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200"/>
              </a:p>
            </p:txBody>
          </p:sp>
        </p:grpSp>
        <p:sp>
          <p:nvSpPr>
            <p:cNvPr id="34" name="TextovéPole 33">
              <a:extLst>
                <a:ext uri="{FF2B5EF4-FFF2-40B4-BE49-F238E27FC236}">
                  <a16:creationId xmlns:a16="http://schemas.microsoft.com/office/drawing/2014/main" id="{52A77E87-D262-4F9C-A22F-3806E2F4320E}"/>
                </a:ext>
              </a:extLst>
            </p:cNvPr>
            <p:cNvSpPr txBox="1"/>
            <p:nvPr/>
          </p:nvSpPr>
          <p:spPr>
            <a:xfrm>
              <a:off x="2780638" y="2626207"/>
              <a:ext cx="1780370" cy="276999"/>
            </a:xfrm>
            <a:prstGeom prst="rect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cs-CZ" sz="1200" b="1" dirty="0"/>
                <a:t>společný předek pro C,D </a:t>
              </a:r>
            </a:p>
          </p:txBody>
        </p:sp>
        <p:cxnSp>
          <p:nvCxnSpPr>
            <p:cNvPr id="35" name="Přímá spojnice se šipkou 34">
              <a:extLst>
                <a:ext uri="{FF2B5EF4-FFF2-40B4-BE49-F238E27FC236}">
                  <a16:creationId xmlns:a16="http://schemas.microsoft.com/office/drawing/2014/main" id="{B239A37E-3363-467F-94D2-E18F5B8266E4}"/>
                </a:ext>
              </a:extLst>
            </p:cNvPr>
            <p:cNvCxnSpPr>
              <a:cxnSpLocks/>
              <a:stCxn id="34" idx="1"/>
            </p:cNvCxnSpPr>
            <p:nvPr/>
          </p:nvCxnSpPr>
          <p:spPr>
            <a:xfrm flipH="1" flipV="1">
              <a:off x="1929705" y="2752589"/>
              <a:ext cx="850933" cy="12118"/>
            </a:xfrm>
            <a:prstGeom prst="straightConnector1">
              <a:avLst/>
            </a:prstGeom>
            <a:ln w="28575">
              <a:solidFill>
                <a:srgbClr val="FFC000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6" name="Přímá spojnice se šipkou 35">
              <a:extLst>
                <a:ext uri="{FF2B5EF4-FFF2-40B4-BE49-F238E27FC236}">
                  <a16:creationId xmlns:a16="http://schemas.microsoft.com/office/drawing/2014/main" id="{128F9A54-32B4-446F-B53B-9CCA5E5C0AB3}"/>
                </a:ext>
              </a:extLst>
            </p:cNvPr>
            <p:cNvCxnSpPr>
              <a:cxnSpLocks/>
              <a:stCxn id="34" idx="3"/>
            </p:cNvCxnSpPr>
            <p:nvPr/>
          </p:nvCxnSpPr>
          <p:spPr>
            <a:xfrm flipV="1">
              <a:off x="4561008" y="2751296"/>
              <a:ext cx="1395879" cy="13411"/>
            </a:xfrm>
            <a:prstGeom prst="straightConnector1">
              <a:avLst/>
            </a:prstGeom>
            <a:ln w="28575">
              <a:solidFill>
                <a:srgbClr val="FFC000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74" name="Přímá spojnice se šipkou 73">
              <a:extLst>
                <a:ext uri="{FF2B5EF4-FFF2-40B4-BE49-F238E27FC236}">
                  <a16:creationId xmlns:a16="http://schemas.microsoft.com/office/drawing/2014/main" id="{614B30E7-D669-44A0-BAEE-1A10B10E0F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1273" y="2064774"/>
              <a:ext cx="0" cy="1648677"/>
            </a:xfrm>
            <a:prstGeom prst="straightConnector1">
              <a:avLst/>
            </a:prstGeom>
            <a:ln w="76200">
              <a:solidFill>
                <a:schemeClr val="accent1">
                  <a:lumMod val="20000"/>
                  <a:lumOff val="8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TextovéPole 74">
              <a:extLst>
                <a:ext uri="{FF2B5EF4-FFF2-40B4-BE49-F238E27FC236}">
                  <a16:creationId xmlns:a16="http://schemas.microsoft.com/office/drawing/2014/main" id="{D9C25D79-3789-4B12-A472-D1F5C3A148ED}"/>
                </a:ext>
              </a:extLst>
            </p:cNvPr>
            <p:cNvSpPr txBox="1"/>
            <p:nvPr/>
          </p:nvSpPr>
          <p:spPr>
            <a:xfrm>
              <a:off x="57713" y="3559798"/>
              <a:ext cx="407641" cy="27699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cs-CZ" sz="1200" b="1" dirty="0"/>
                <a:t>čas</a:t>
              </a:r>
            </a:p>
          </p:txBody>
        </p:sp>
        <p:sp>
          <p:nvSpPr>
            <p:cNvPr id="80" name="TextovéPole 79">
              <a:extLst>
                <a:ext uri="{FF2B5EF4-FFF2-40B4-BE49-F238E27FC236}">
                  <a16:creationId xmlns:a16="http://schemas.microsoft.com/office/drawing/2014/main" id="{FD534C06-9BF8-462A-99EB-D2B9E3CC92A7}"/>
                </a:ext>
              </a:extLst>
            </p:cNvPr>
            <p:cNvSpPr txBox="1"/>
            <p:nvPr/>
          </p:nvSpPr>
          <p:spPr>
            <a:xfrm>
              <a:off x="3393764" y="3559798"/>
              <a:ext cx="554118" cy="276999"/>
            </a:xfrm>
            <a:prstGeom prst="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cs-CZ" sz="1200" b="1" dirty="0"/>
                <a:t>kořen </a:t>
              </a:r>
            </a:p>
          </p:txBody>
        </p:sp>
        <p:cxnSp>
          <p:nvCxnSpPr>
            <p:cNvPr id="96" name="Přímá spojnice se šipkou 95">
              <a:extLst>
                <a:ext uri="{FF2B5EF4-FFF2-40B4-BE49-F238E27FC236}">
                  <a16:creationId xmlns:a16="http://schemas.microsoft.com/office/drawing/2014/main" id="{1214D3E0-A04C-4DA1-BC49-CA36D57E182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330580" y="3652025"/>
              <a:ext cx="2045766" cy="0"/>
            </a:xfrm>
            <a:prstGeom prst="straightConnector1">
              <a:avLst/>
            </a:prstGeom>
            <a:ln w="28575">
              <a:solidFill>
                <a:schemeClr val="bg1">
                  <a:lumMod val="85000"/>
                </a:schemeClr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97" name="Přímá spojnice se šipkou 96">
              <a:extLst>
                <a:ext uri="{FF2B5EF4-FFF2-40B4-BE49-F238E27FC236}">
                  <a16:creationId xmlns:a16="http://schemas.microsoft.com/office/drawing/2014/main" id="{B832B620-5F91-46A4-AC74-0550A6E09DA7}"/>
                </a:ext>
              </a:extLst>
            </p:cNvPr>
            <p:cNvCxnSpPr>
              <a:cxnSpLocks/>
            </p:cNvCxnSpPr>
            <p:nvPr/>
          </p:nvCxnSpPr>
          <p:spPr>
            <a:xfrm>
              <a:off x="3938741" y="3652025"/>
              <a:ext cx="1663839" cy="0"/>
            </a:xfrm>
            <a:prstGeom prst="straightConnector1">
              <a:avLst/>
            </a:prstGeom>
            <a:ln w="28575">
              <a:solidFill>
                <a:schemeClr val="bg1">
                  <a:lumMod val="85000"/>
                </a:schemeClr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04" name="Přímá spojnice se šipkou 103">
              <a:extLst>
                <a:ext uri="{FF2B5EF4-FFF2-40B4-BE49-F238E27FC236}">
                  <a16:creationId xmlns:a16="http://schemas.microsoft.com/office/drawing/2014/main" id="{348475C8-C5E6-412D-B6C0-F2D35C511301}"/>
                </a:ext>
              </a:extLst>
            </p:cNvPr>
            <p:cNvCxnSpPr>
              <a:cxnSpLocks/>
              <a:stCxn id="17" idx="1"/>
            </p:cNvCxnSpPr>
            <p:nvPr/>
          </p:nvCxnSpPr>
          <p:spPr>
            <a:xfrm flipH="1">
              <a:off x="2388139" y="2148069"/>
              <a:ext cx="290328" cy="0"/>
            </a:xfrm>
            <a:prstGeom prst="straightConnector1">
              <a:avLst/>
            </a:prstGeom>
            <a:ln w="28575">
              <a:solidFill>
                <a:schemeClr val="bg1">
                  <a:lumMod val="85000"/>
                </a:schemeClr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12" name="Přímá spojnice se šipkou 111">
              <a:extLst>
                <a:ext uri="{FF2B5EF4-FFF2-40B4-BE49-F238E27FC236}">
                  <a16:creationId xmlns:a16="http://schemas.microsoft.com/office/drawing/2014/main" id="{C32FF5EC-5674-4AA2-9595-5830598517F7}"/>
                </a:ext>
              </a:extLst>
            </p:cNvPr>
            <p:cNvCxnSpPr>
              <a:cxnSpLocks/>
            </p:cNvCxnSpPr>
            <p:nvPr/>
          </p:nvCxnSpPr>
          <p:spPr>
            <a:xfrm>
              <a:off x="4681347" y="2133362"/>
              <a:ext cx="205210" cy="0"/>
            </a:xfrm>
            <a:prstGeom prst="straightConnector1">
              <a:avLst/>
            </a:prstGeom>
            <a:ln w="28575">
              <a:solidFill>
                <a:schemeClr val="bg1">
                  <a:lumMod val="85000"/>
                </a:schemeClr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153" name="Obdélník 152">
            <a:extLst>
              <a:ext uri="{FF2B5EF4-FFF2-40B4-BE49-F238E27FC236}">
                <a16:creationId xmlns:a16="http://schemas.microsoft.com/office/drawing/2014/main" id="{E2502938-8D7C-4208-8FE8-557C37A10C5C}"/>
              </a:ext>
            </a:extLst>
          </p:cNvPr>
          <p:cNvSpPr/>
          <p:nvPr/>
        </p:nvSpPr>
        <p:spPr>
          <a:xfrm>
            <a:off x="3139773" y="4531752"/>
            <a:ext cx="3433647" cy="1018180"/>
          </a:xfrm>
          <a:prstGeom prst="rect">
            <a:avLst/>
          </a:prstGeom>
          <a:noFill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/>
            <a:r>
              <a:rPr lang="cs-CZ" sz="1200" dirty="0"/>
              <a:t>Na větvích stromů mohou také být </a:t>
            </a:r>
            <a:r>
              <a:rPr lang="cs-CZ" sz="1200" b="1" dirty="0"/>
              <a:t>zapsané znaky</a:t>
            </a:r>
            <a:r>
              <a:rPr lang="cs-CZ" sz="1200" dirty="0"/>
              <a:t>, které charakterizují druhy či skupiny druhů.</a:t>
            </a:r>
          </a:p>
          <a:p>
            <a:pPr algn="just"/>
            <a:r>
              <a:rPr lang="cs-CZ" sz="1200" dirty="0"/>
              <a:t>Například zde je „znak 1“ typický pro všechny druhy na stromu (A, B, C, D), ale „znak 5“ charakterizuje pouze druh D.</a:t>
            </a:r>
          </a:p>
        </p:txBody>
      </p:sp>
      <p:grpSp>
        <p:nvGrpSpPr>
          <p:cNvPr id="181" name="Skupina 180">
            <a:extLst>
              <a:ext uri="{FF2B5EF4-FFF2-40B4-BE49-F238E27FC236}">
                <a16:creationId xmlns:a16="http://schemas.microsoft.com/office/drawing/2014/main" id="{41C959B8-8AE0-4A4B-B635-8B3E24C5C3EC}"/>
              </a:ext>
            </a:extLst>
          </p:cNvPr>
          <p:cNvGrpSpPr/>
          <p:nvPr/>
        </p:nvGrpSpPr>
        <p:grpSpPr>
          <a:xfrm>
            <a:off x="698829" y="4198713"/>
            <a:ext cx="2129974" cy="1759155"/>
            <a:chOff x="155772" y="4931778"/>
            <a:chExt cx="2129974" cy="1759155"/>
          </a:xfrm>
        </p:grpSpPr>
        <p:sp>
          <p:nvSpPr>
            <p:cNvPr id="76" name="TextovéPole 75">
              <a:extLst>
                <a:ext uri="{FF2B5EF4-FFF2-40B4-BE49-F238E27FC236}">
                  <a16:creationId xmlns:a16="http://schemas.microsoft.com/office/drawing/2014/main" id="{C316B4D6-3BC9-4997-8D56-A5F2A4797570}"/>
                </a:ext>
              </a:extLst>
            </p:cNvPr>
            <p:cNvSpPr txBox="1"/>
            <p:nvPr/>
          </p:nvSpPr>
          <p:spPr>
            <a:xfrm>
              <a:off x="855338" y="6347246"/>
              <a:ext cx="55426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100" dirty="0"/>
                <a:t>znak 1</a:t>
              </a:r>
            </a:p>
          </p:txBody>
        </p:sp>
        <p:grpSp>
          <p:nvGrpSpPr>
            <p:cNvPr id="154" name="Skupina 153">
              <a:extLst>
                <a:ext uri="{FF2B5EF4-FFF2-40B4-BE49-F238E27FC236}">
                  <a16:creationId xmlns:a16="http://schemas.microsoft.com/office/drawing/2014/main" id="{6E37BAA2-3D51-45F2-B103-779EB9922D3B}"/>
                </a:ext>
              </a:extLst>
            </p:cNvPr>
            <p:cNvGrpSpPr/>
            <p:nvPr/>
          </p:nvGrpSpPr>
          <p:grpSpPr>
            <a:xfrm>
              <a:off x="155772" y="4931778"/>
              <a:ext cx="1649189" cy="1759155"/>
              <a:chOff x="443553" y="195343"/>
              <a:chExt cx="2161940" cy="2147551"/>
            </a:xfrm>
          </p:grpSpPr>
          <p:sp>
            <p:nvSpPr>
              <p:cNvPr id="155" name="TextovéPole 154">
                <a:extLst>
                  <a:ext uri="{FF2B5EF4-FFF2-40B4-BE49-F238E27FC236}">
                    <a16:creationId xmlns:a16="http://schemas.microsoft.com/office/drawing/2014/main" id="{87817430-3D42-4D86-9671-9C28836C819A}"/>
                  </a:ext>
                </a:extLst>
              </p:cNvPr>
              <p:cNvSpPr txBox="1"/>
              <p:nvPr/>
            </p:nvSpPr>
            <p:spPr>
              <a:xfrm>
                <a:off x="443553" y="206170"/>
                <a:ext cx="342887" cy="3179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1200" dirty="0">
                    <a:ln w="0">
                      <a:solidFill>
                        <a:schemeClr val="tx1"/>
                      </a:solidFill>
                    </a:ln>
                  </a:rPr>
                  <a:t>A</a:t>
                </a:r>
              </a:p>
            </p:txBody>
          </p:sp>
          <p:sp>
            <p:nvSpPr>
              <p:cNvPr id="156" name="TextovéPole 155">
                <a:extLst>
                  <a:ext uri="{FF2B5EF4-FFF2-40B4-BE49-F238E27FC236}">
                    <a16:creationId xmlns:a16="http://schemas.microsoft.com/office/drawing/2014/main" id="{A9C698FC-9C3A-429B-878D-958FA26568A5}"/>
                  </a:ext>
                </a:extLst>
              </p:cNvPr>
              <p:cNvSpPr txBox="1"/>
              <p:nvPr/>
            </p:nvSpPr>
            <p:spPr>
              <a:xfrm>
                <a:off x="997492" y="197086"/>
                <a:ext cx="342887" cy="3179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1200" dirty="0">
                    <a:ln w="0">
                      <a:solidFill>
                        <a:schemeClr val="tx1"/>
                      </a:solidFill>
                    </a:ln>
                  </a:rPr>
                  <a:t>B</a:t>
                </a:r>
              </a:p>
            </p:txBody>
          </p:sp>
          <p:sp>
            <p:nvSpPr>
              <p:cNvPr id="157" name="TextovéPole 156">
                <a:extLst>
                  <a:ext uri="{FF2B5EF4-FFF2-40B4-BE49-F238E27FC236}">
                    <a16:creationId xmlns:a16="http://schemas.microsoft.com/office/drawing/2014/main" id="{66AD452F-A861-422F-8C78-B9254AC0BD3F}"/>
                  </a:ext>
                </a:extLst>
              </p:cNvPr>
              <p:cNvSpPr txBox="1"/>
              <p:nvPr/>
            </p:nvSpPr>
            <p:spPr>
              <a:xfrm>
                <a:off x="1576300" y="195343"/>
                <a:ext cx="342887" cy="3179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1200" dirty="0">
                    <a:ln w="0">
                      <a:solidFill>
                        <a:schemeClr val="tx1"/>
                      </a:solidFill>
                    </a:ln>
                  </a:rPr>
                  <a:t>C</a:t>
                </a:r>
              </a:p>
            </p:txBody>
          </p:sp>
          <p:sp>
            <p:nvSpPr>
              <p:cNvPr id="158" name="TextovéPole 157">
                <a:extLst>
                  <a:ext uri="{FF2B5EF4-FFF2-40B4-BE49-F238E27FC236}">
                    <a16:creationId xmlns:a16="http://schemas.microsoft.com/office/drawing/2014/main" id="{3DB155C8-5093-43C8-9DC2-9D854CF0EDC5}"/>
                  </a:ext>
                </a:extLst>
              </p:cNvPr>
              <p:cNvSpPr txBox="1"/>
              <p:nvPr/>
            </p:nvSpPr>
            <p:spPr>
              <a:xfrm>
                <a:off x="2262606" y="203770"/>
                <a:ext cx="342887" cy="3179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1200" dirty="0">
                    <a:ln w="0">
                      <a:solidFill>
                        <a:schemeClr val="tx1"/>
                      </a:solidFill>
                    </a:ln>
                  </a:rPr>
                  <a:t>D</a:t>
                </a:r>
              </a:p>
            </p:txBody>
          </p:sp>
          <p:grpSp>
            <p:nvGrpSpPr>
              <p:cNvPr id="159" name="Skupina 158">
                <a:extLst>
                  <a:ext uri="{FF2B5EF4-FFF2-40B4-BE49-F238E27FC236}">
                    <a16:creationId xmlns:a16="http://schemas.microsoft.com/office/drawing/2014/main" id="{13FF13BB-EAAB-42D0-B7D6-525B2F0C9DB5}"/>
                  </a:ext>
                </a:extLst>
              </p:cNvPr>
              <p:cNvGrpSpPr/>
              <p:nvPr/>
            </p:nvGrpSpPr>
            <p:grpSpPr>
              <a:xfrm>
                <a:off x="563251" y="520157"/>
                <a:ext cx="1821045" cy="1822737"/>
                <a:chOff x="6623163" y="515131"/>
                <a:chExt cx="2088810" cy="2191145"/>
              </a:xfrm>
            </p:grpSpPr>
            <p:cxnSp>
              <p:nvCxnSpPr>
                <p:cNvPr id="160" name="Přímá spojnice 159">
                  <a:extLst>
                    <a:ext uri="{FF2B5EF4-FFF2-40B4-BE49-F238E27FC236}">
                      <a16:creationId xmlns:a16="http://schemas.microsoft.com/office/drawing/2014/main" id="{52229D17-7828-406E-A083-97863832FC6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290093" y="533209"/>
                  <a:ext cx="0" cy="1139329"/>
                </a:xfrm>
                <a:prstGeom prst="line">
                  <a:avLst/>
                </a:prstGeom>
                <a:ln w="28575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1" name="Přímá spojnice 160">
                  <a:extLst>
                    <a:ext uri="{FF2B5EF4-FFF2-40B4-BE49-F238E27FC236}">
                      <a16:creationId xmlns:a16="http://schemas.microsoft.com/office/drawing/2014/main" id="{02BF897B-2DDB-4CEB-896F-43E2810587E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8700595" y="553678"/>
                  <a:ext cx="0" cy="582717"/>
                </a:xfrm>
                <a:prstGeom prst="line">
                  <a:avLst/>
                </a:prstGeom>
                <a:ln w="28575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2" name="Přímá spojnice 161">
                  <a:extLst>
                    <a:ext uri="{FF2B5EF4-FFF2-40B4-BE49-F238E27FC236}">
                      <a16:creationId xmlns:a16="http://schemas.microsoft.com/office/drawing/2014/main" id="{1F1EA7AB-FE79-4432-A799-8A4DAD0EAD2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969199" y="563037"/>
                  <a:ext cx="0" cy="582717"/>
                </a:xfrm>
                <a:prstGeom prst="line">
                  <a:avLst/>
                </a:prstGeom>
                <a:ln w="28575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3" name="Přímá spojnice 162">
                  <a:extLst>
                    <a:ext uri="{FF2B5EF4-FFF2-40B4-BE49-F238E27FC236}">
                      <a16:creationId xmlns:a16="http://schemas.microsoft.com/office/drawing/2014/main" id="{D7B86BCB-4919-44A2-AFE8-CECC5F3D46C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630843" y="515131"/>
                  <a:ext cx="0" cy="1634618"/>
                </a:xfrm>
                <a:prstGeom prst="line">
                  <a:avLst/>
                </a:prstGeom>
                <a:ln w="28575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4" name="Přímá spojnice 163">
                  <a:extLst>
                    <a:ext uri="{FF2B5EF4-FFF2-40B4-BE49-F238E27FC236}">
                      <a16:creationId xmlns:a16="http://schemas.microsoft.com/office/drawing/2014/main" id="{AB22BA48-CE39-4F8F-A840-B680266A8B1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969199" y="1145754"/>
                  <a:ext cx="742774" cy="0"/>
                </a:xfrm>
                <a:prstGeom prst="line">
                  <a:avLst/>
                </a:prstGeom>
                <a:ln w="28575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5" name="Přímá spojnice 164">
                  <a:extLst>
                    <a:ext uri="{FF2B5EF4-FFF2-40B4-BE49-F238E27FC236}">
                      <a16:creationId xmlns:a16="http://schemas.microsoft.com/office/drawing/2014/main" id="{043E21CD-798B-4864-A36F-742661C9A23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310005" y="1136395"/>
                  <a:ext cx="0" cy="536143"/>
                </a:xfrm>
                <a:prstGeom prst="line">
                  <a:avLst/>
                </a:prstGeom>
                <a:ln w="28575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6" name="Přímá spojnice 165">
                  <a:extLst>
                    <a:ext uri="{FF2B5EF4-FFF2-40B4-BE49-F238E27FC236}">
                      <a16:creationId xmlns:a16="http://schemas.microsoft.com/office/drawing/2014/main" id="{D57DB7D8-5ABA-479B-85EB-90F76529DD4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290093" y="1672537"/>
                  <a:ext cx="1019912" cy="0"/>
                </a:xfrm>
                <a:prstGeom prst="line">
                  <a:avLst/>
                </a:prstGeom>
                <a:ln w="28575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7" name="Přímá spojnice 166">
                  <a:extLst>
                    <a:ext uri="{FF2B5EF4-FFF2-40B4-BE49-F238E27FC236}">
                      <a16:creationId xmlns:a16="http://schemas.microsoft.com/office/drawing/2014/main" id="{4BED2C23-91A6-492C-9E2D-E67B2E8FDBE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623163" y="2149748"/>
                  <a:ext cx="1245463" cy="5028"/>
                </a:xfrm>
                <a:prstGeom prst="line">
                  <a:avLst/>
                </a:prstGeom>
                <a:ln w="28575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8" name="Přímá spojnice 167">
                  <a:extLst>
                    <a:ext uri="{FF2B5EF4-FFF2-40B4-BE49-F238E27FC236}">
                      <a16:creationId xmlns:a16="http://schemas.microsoft.com/office/drawing/2014/main" id="{1354E9A2-00F7-4406-94D8-F57FD46D679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7867855" y="1672537"/>
                  <a:ext cx="387" cy="490573"/>
                </a:xfrm>
                <a:prstGeom prst="line">
                  <a:avLst/>
                </a:prstGeom>
                <a:ln w="28575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9" name="Přímá spojnice 168">
                  <a:extLst>
                    <a:ext uri="{FF2B5EF4-FFF2-40B4-BE49-F238E27FC236}">
                      <a16:creationId xmlns:a16="http://schemas.microsoft.com/office/drawing/2014/main" id="{FEA4A4BA-A563-4ADD-9AF6-B35F8CF46F5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410832" y="2170133"/>
                  <a:ext cx="0" cy="536143"/>
                </a:xfrm>
                <a:prstGeom prst="line">
                  <a:avLst/>
                </a:prstGeom>
                <a:ln w="28575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70" name="Obdélník 169">
              <a:extLst>
                <a:ext uri="{FF2B5EF4-FFF2-40B4-BE49-F238E27FC236}">
                  <a16:creationId xmlns:a16="http://schemas.microsoft.com/office/drawing/2014/main" id="{DEDCB672-CD6A-4E8B-8261-798C24F38184}"/>
                </a:ext>
              </a:extLst>
            </p:cNvPr>
            <p:cNvSpPr/>
            <p:nvPr/>
          </p:nvSpPr>
          <p:spPr>
            <a:xfrm>
              <a:off x="976564" y="6101883"/>
              <a:ext cx="196578" cy="45719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200" dirty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71" name="Obdélník 170">
              <a:extLst>
                <a:ext uri="{FF2B5EF4-FFF2-40B4-BE49-F238E27FC236}">
                  <a16:creationId xmlns:a16="http://schemas.microsoft.com/office/drawing/2014/main" id="{FB29F5B5-8F61-417C-9C4B-86CF13347D8B}"/>
                </a:ext>
              </a:extLst>
            </p:cNvPr>
            <p:cNvSpPr/>
            <p:nvPr/>
          </p:nvSpPr>
          <p:spPr>
            <a:xfrm>
              <a:off x="688060" y="6455259"/>
              <a:ext cx="196578" cy="45719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200" dirty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72" name="Obdélník 171">
              <a:extLst>
                <a:ext uri="{FF2B5EF4-FFF2-40B4-BE49-F238E27FC236}">
                  <a16:creationId xmlns:a16="http://schemas.microsoft.com/office/drawing/2014/main" id="{18AD1BF7-BBC9-4B16-84A7-6E20CFBA70EA}"/>
                </a:ext>
              </a:extLst>
            </p:cNvPr>
            <p:cNvSpPr/>
            <p:nvPr/>
          </p:nvSpPr>
          <p:spPr>
            <a:xfrm>
              <a:off x="1567197" y="5388618"/>
              <a:ext cx="196578" cy="45719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200" dirty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75" name="Obdélník 174">
              <a:extLst>
                <a:ext uri="{FF2B5EF4-FFF2-40B4-BE49-F238E27FC236}">
                  <a16:creationId xmlns:a16="http://schemas.microsoft.com/office/drawing/2014/main" id="{274E495F-6581-4C29-BE62-BDA28443AC5E}"/>
                </a:ext>
              </a:extLst>
            </p:cNvPr>
            <p:cNvSpPr/>
            <p:nvPr/>
          </p:nvSpPr>
          <p:spPr>
            <a:xfrm>
              <a:off x="1281427" y="5791841"/>
              <a:ext cx="196578" cy="45719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200" dirty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76" name="TextovéPole 175">
              <a:extLst>
                <a:ext uri="{FF2B5EF4-FFF2-40B4-BE49-F238E27FC236}">
                  <a16:creationId xmlns:a16="http://schemas.microsoft.com/office/drawing/2014/main" id="{3D6393D3-285E-4CCB-8001-2EA2BA7F3919}"/>
                </a:ext>
              </a:extLst>
            </p:cNvPr>
            <p:cNvSpPr txBox="1"/>
            <p:nvPr/>
          </p:nvSpPr>
          <p:spPr>
            <a:xfrm>
              <a:off x="1129045" y="5978278"/>
              <a:ext cx="56991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100" dirty="0"/>
                <a:t>znak 2</a:t>
              </a:r>
            </a:p>
          </p:txBody>
        </p:sp>
        <p:sp>
          <p:nvSpPr>
            <p:cNvPr id="177" name="TextovéPole 176">
              <a:extLst>
                <a:ext uri="{FF2B5EF4-FFF2-40B4-BE49-F238E27FC236}">
                  <a16:creationId xmlns:a16="http://schemas.microsoft.com/office/drawing/2014/main" id="{4A831D4E-A241-421F-B605-5FA0C673BA8C}"/>
                </a:ext>
              </a:extLst>
            </p:cNvPr>
            <p:cNvSpPr txBox="1"/>
            <p:nvPr/>
          </p:nvSpPr>
          <p:spPr>
            <a:xfrm>
              <a:off x="307630" y="5984440"/>
              <a:ext cx="83835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100" dirty="0"/>
                <a:t>znak 3</a:t>
              </a:r>
            </a:p>
          </p:txBody>
        </p:sp>
        <p:sp>
          <p:nvSpPr>
            <p:cNvPr id="178" name="TextovéPole 177">
              <a:extLst>
                <a:ext uri="{FF2B5EF4-FFF2-40B4-BE49-F238E27FC236}">
                  <a16:creationId xmlns:a16="http://schemas.microsoft.com/office/drawing/2014/main" id="{9C8168D6-DFB7-4852-A3BE-A06A0674C41A}"/>
                </a:ext>
              </a:extLst>
            </p:cNvPr>
            <p:cNvSpPr txBox="1"/>
            <p:nvPr/>
          </p:nvSpPr>
          <p:spPr>
            <a:xfrm>
              <a:off x="1438283" y="5677743"/>
              <a:ext cx="59450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100" dirty="0"/>
                <a:t>znak 4</a:t>
              </a:r>
            </a:p>
          </p:txBody>
        </p:sp>
        <p:sp>
          <p:nvSpPr>
            <p:cNvPr id="179" name="TextovéPole 178">
              <a:extLst>
                <a:ext uri="{FF2B5EF4-FFF2-40B4-BE49-F238E27FC236}">
                  <a16:creationId xmlns:a16="http://schemas.microsoft.com/office/drawing/2014/main" id="{E238C820-2A75-4ACE-AE15-63B393FD1847}"/>
                </a:ext>
              </a:extLst>
            </p:cNvPr>
            <p:cNvSpPr txBox="1"/>
            <p:nvPr/>
          </p:nvSpPr>
          <p:spPr>
            <a:xfrm>
              <a:off x="1733862" y="5288335"/>
              <a:ext cx="55188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100" dirty="0"/>
                <a:t>znak 5</a:t>
              </a:r>
            </a:p>
          </p:txBody>
        </p:sp>
        <p:sp>
          <p:nvSpPr>
            <p:cNvPr id="180" name="Obdélník 179">
              <a:extLst>
                <a:ext uri="{FF2B5EF4-FFF2-40B4-BE49-F238E27FC236}">
                  <a16:creationId xmlns:a16="http://schemas.microsoft.com/office/drawing/2014/main" id="{358C3216-EE0D-404A-B4CE-8A8C4535C4E0}"/>
                </a:ext>
              </a:extLst>
            </p:cNvPr>
            <p:cNvSpPr/>
            <p:nvPr/>
          </p:nvSpPr>
          <p:spPr>
            <a:xfrm>
              <a:off x="170931" y="6100081"/>
              <a:ext cx="196578" cy="45719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200" dirty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183" name="Obdélník 182">
            <a:extLst>
              <a:ext uri="{FF2B5EF4-FFF2-40B4-BE49-F238E27FC236}">
                <a16:creationId xmlns:a16="http://schemas.microsoft.com/office/drawing/2014/main" id="{B30984FD-B398-4A62-8C02-1F423C4E3BA5}"/>
              </a:ext>
            </a:extLst>
          </p:cNvPr>
          <p:cNvSpPr/>
          <p:nvPr/>
        </p:nvSpPr>
        <p:spPr>
          <a:xfrm>
            <a:off x="292561" y="6238851"/>
            <a:ext cx="6288207" cy="438987"/>
          </a:xfrm>
          <a:prstGeom prst="rect">
            <a:avLst/>
          </a:prstGeom>
          <a:noFill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cs-CZ" sz="1200" b="1" dirty="0"/>
              <a:t>Otázka: </a:t>
            </a:r>
            <a:r>
              <a:rPr lang="cs-CZ" sz="1200" dirty="0"/>
              <a:t>Komu je žába příbuznější? Rybě? Člověku? Co si myslíte na základě stromu vlevo dole? </a:t>
            </a:r>
          </a:p>
          <a:p>
            <a:r>
              <a:rPr lang="cs-CZ" sz="1200" dirty="0"/>
              <a:t>A změní strom vpravo váš názor?</a:t>
            </a:r>
            <a:endParaRPr lang="cs-CZ" sz="1200" b="1" dirty="0">
              <a:ln w="0"/>
              <a:solidFill>
                <a:schemeClr val="tx1"/>
              </a:solidFill>
            </a:endParaRPr>
          </a:p>
        </p:txBody>
      </p:sp>
      <p:sp>
        <p:nvSpPr>
          <p:cNvPr id="184" name="Obdélník 183">
            <a:extLst>
              <a:ext uri="{FF2B5EF4-FFF2-40B4-BE49-F238E27FC236}">
                <a16:creationId xmlns:a16="http://schemas.microsoft.com/office/drawing/2014/main" id="{61464415-768D-4AF4-96E6-A48DABF62CB6}"/>
              </a:ext>
            </a:extLst>
          </p:cNvPr>
          <p:cNvSpPr/>
          <p:nvPr/>
        </p:nvSpPr>
        <p:spPr>
          <a:xfrm>
            <a:off x="292560" y="9199769"/>
            <a:ext cx="6288207" cy="413687"/>
          </a:xfrm>
          <a:prstGeom prst="rect">
            <a:avLst/>
          </a:prstGeom>
          <a:noFill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cs-CZ" sz="1200" b="1" dirty="0"/>
              <a:t>Odpověď: </a:t>
            </a:r>
            <a:r>
              <a:rPr lang="cs-CZ" sz="1200" dirty="0"/>
              <a:t>Stromy se shodují (větve byly otočené bez změny významu). Žába je příbuznější člověku, protože mají </a:t>
            </a:r>
            <a:r>
              <a:rPr lang="cs-CZ" sz="1200" b="1" dirty="0"/>
              <a:t>společného předka </a:t>
            </a:r>
            <a:r>
              <a:rPr lang="cs-CZ" sz="1200" dirty="0"/>
              <a:t>(žlutě), který žil </a:t>
            </a:r>
            <a:r>
              <a:rPr lang="cs-CZ" sz="1200" b="1" dirty="0"/>
              <a:t>později</a:t>
            </a:r>
            <a:r>
              <a:rPr lang="cs-CZ" sz="1200" dirty="0"/>
              <a:t> než společný předek žáby a ryby (modře).</a:t>
            </a:r>
            <a:endParaRPr lang="cs-CZ" sz="1200" b="1" dirty="0">
              <a:ln w="0"/>
              <a:solidFill>
                <a:schemeClr val="tx1"/>
              </a:solidFill>
            </a:endParaRPr>
          </a:p>
        </p:txBody>
      </p:sp>
      <p:cxnSp>
        <p:nvCxnSpPr>
          <p:cNvPr id="105" name="Přímá spojnice se šipkou 104">
            <a:extLst>
              <a:ext uri="{FF2B5EF4-FFF2-40B4-BE49-F238E27FC236}">
                <a16:creationId xmlns:a16="http://schemas.microsoft.com/office/drawing/2014/main" id="{4BDC71DE-C0C1-4E2C-8C40-F1760D3EFBD9}"/>
              </a:ext>
            </a:extLst>
          </p:cNvPr>
          <p:cNvCxnSpPr>
            <a:cxnSpLocks/>
          </p:cNvCxnSpPr>
          <p:nvPr/>
        </p:nvCxnSpPr>
        <p:spPr>
          <a:xfrm flipH="1">
            <a:off x="2856082" y="4689587"/>
            <a:ext cx="290328" cy="0"/>
          </a:xfrm>
          <a:prstGeom prst="straightConnector1">
            <a:avLst/>
          </a:prstGeom>
          <a:ln w="28575">
            <a:solidFill>
              <a:schemeClr val="bg1">
                <a:lumMod val="85000"/>
              </a:schemeClr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pSp>
        <p:nvGrpSpPr>
          <p:cNvPr id="106" name="Skupina 105">
            <a:extLst>
              <a:ext uri="{FF2B5EF4-FFF2-40B4-BE49-F238E27FC236}">
                <a16:creationId xmlns:a16="http://schemas.microsoft.com/office/drawing/2014/main" id="{398CCD25-95E3-409B-9FC9-BDB46BE4154D}"/>
              </a:ext>
            </a:extLst>
          </p:cNvPr>
          <p:cNvGrpSpPr/>
          <p:nvPr/>
        </p:nvGrpSpPr>
        <p:grpSpPr>
          <a:xfrm>
            <a:off x="448106" y="6674928"/>
            <a:ext cx="2928911" cy="2481578"/>
            <a:chOff x="63945" y="2456152"/>
            <a:chExt cx="4127859" cy="3487113"/>
          </a:xfrm>
        </p:grpSpPr>
        <p:cxnSp>
          <p:nvCxnSpPr>
            <p:cNvPr id="107" name="Přímá spojnice se šipkou 106">
              <a:extLst>
                <a:ext uri="{FF2B5EF4-FFF2-40B4-BE49-F238E27FC236}">
                  <a16:creationId xmlns:a16="http://schemas.microsoft.com/office/drawing/2014/main" id="{DAA2232D-1A98-4CC8-8FB9-8420C94A44F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568345" y="5352892"/>
              <a:ext cx="647380" cy="382094"/>
            </a:xfrm>
            <a:prstGeom prst="straightConnector1">
              <a:avLst/>
            </a:prstGeom>
            <a:ln w="28575">
              <a:solidFill>
                <a:srgbClr val="FFC000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108" name="Skupina 107">
              <a:extLst>
                <a:ext uri="{FF2B5EF4-FFF2-40B4-BE49-F238E27FC236}">
                  <a16:creationId xmlns:a16="http://schemas.microsoft.com/office/drawing/2014/main" id="{FF44090F-6DA2-4947-ABFC-26E790B01293}"/>
                </a:ext>
              </a:extLst>
            </p:cNvPr>
            <p:cNvGrpSpPr/>
            <p:nvPr/>
          </p:nvGrpSpPr>
          <p:grpSpPr>
            <a:xfrm>
              <a:off x="63945" y="2456152"/>
              <a:ext cx="4127859" cy="3487113"/>
              <a:chOff x="3702395" y="2977272"/>
              <a:chExt cx="3023296" cy="2607942"/>
            </a:xfrm>
          </p:grpSpPr>
          <p:grpSp>
            <p:nvGrpSpPr>
              <p:cNvPr id="111" name="Skupina 110">
                <a:extLst>
                  <a:ext uri="{FF2B5EF4-FFF2-40B4-BE49-F238E27FC236}">
                    <a16:creationId xmlns:a16="http://schemas.microsoft.com/office/drawing/2014/main" id="{765211E8-C81D-4A57-A21A-5FDD0A059C40}"/>
                  </a:ext>
                </a:extLst>
              </p:cNvPr>
              <p:cNvGrpSpPr/>
              <p:nvPr/>
            </p:nvGrpSpPr>
            <p:grpSpPr>
              <a:xfrm>
                <a:off x="4082902" y="4108281"/>
                <a:ext cx="2541723" cy="1476933"/>
                <a:chOff x="4022680" y="6393593"/>
                <a:chExt cx="941870" cy="1209063"/>
              </a:xfrm>
            </p:grpSpPr>
            <p:grpSp>
              <p:nvGrpSpPr>
                <p:cNvPr id="120" name="Skupina 119">
                  <a:extLst>
                    <a:ext uri="{FF2B5EF4-FFF2-40B4-BE49-F238E27FC236}">
                      <a16:creationId xmlns:a16="http://schemas.microsoft.com/office/drawing/2014/main" id="{9436D003-F08D-4BA5-A0BD-B92F9B10808F}"/>
                    </a:ext>
                  </a:extLst>
                </p:cNvPr>
                <p:cNvGrpSpPr/>
                <p:nvPr/>
              </p:nvGrpSpPr>
              <p:grpSpPr>
                <a:xfrm>
                  <a:off x="4022680" y="6397167"/>
                  <a:ext cx="941870" cy="1205489"/>
                  <a:chOff x="1370511" y="6434096"/>
                  <a:chExt cx="941870" cy="1205489"/>
                </a:xfrm>
              </p:grpSpPr>
              <p:cxnSp>
                <p:nvCxnSpPr>
                  <p:cNvPr id="126" name="Přímá spojnice 125">
                    <a:extLst>
                      <a:ext uri="{FF2B5EF4-FFF2-40B4-BE49-F238E27FC236}">
                        <a16:creationId xmlns:a16="http://schemas.microsoft.com/office/drawing/2014/main" id="{B6F05FB2-A44D-46E7-826D-9E5F19100F2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312381" y="6437834"/>
                    <a:ext cx="0" cy="304298"/>
                  </a:xfrm>
                  <a:prstGeom prst="line">
                    <a:avLst/>
                  </a:prstGeom>
                  <a:ln w="28575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7" name="Přímá spojnice 126">
                    <a:extLst>
                      <a:ext uri="{FF2B5EF4-FFF2-40B4-BE49-F238E27FC236}">
                        <a16:creationId xmlns:a16="http://schemas.microsoft.com/office/drawing/2014/main" id="{8DE635BC-ED3A-4713-9BBF-141BFDC8F53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075994" y="6445285"/>
                    <a:ext cx="0" cy="296847"/>
                  </a:xfrm>
                  <a:prstGeom prst="line">
                    <a:avLst/>
                  </a:prstGeom>
                  <a:ln w="28575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8" name="Přímá spojnice 127">
                    <a:extLst>
                      <a:ext uri="{FF2B5EF4-FFF2-40B4-BE49-F238E27FC236}">
                        <a16:creationId xmlns:a16="http://schemas.microsoft.com/office/drawing/2014/main" id="{BA3FECD5-C918-4EA8-B138-E8C676ED66B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2078728" y="6734678"/>
                    <a:ext cx="227086" cy="4195"/>
                  </a:xfrm>
                  <a:prstGeom prst="line">
                    <a:avLst/>
                  </a:prstGeom>
                  <a:ln w="28575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9" name="Přímá spojnice 128">
                    <a:extLst>
                      <a:ext uri="{FF2B5EF4-FFF2-40B4-BE49-F238E27FC236}">
                        <a16:creationId xmlns:a16="http://schemas.microsoft.com/office/drawing/2014/main" id="{5914D6B1-A644-4059-9CEE-04206BB8AC6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205060" y="6742132"/>
                    <a:ext cx="0" cy="198805"/>
                  </a:xfrm>
                  <a:prstGeom prst="line">
                    <a:avLst/>
                  </a:prstGeom>
                  <a:ln w="28575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0" name="Přímá spojnice 129">
                    <a:extLst>
                      <a:ext uri="{FF2B5EF4-FFF2-40B4-BE49-F238E27FC236}">
                        <a16:creationId xmlns:a16="http://schemas.microsoft.com/office/drawing/2014/main" id="{51588C19-1B19-48F4-899C-68BB67FD080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844254" y="7161700"/>
                    <a:ext cx="0" cy="247259"/>
                  </a:xfrm>
                  <a:prstGeom prst="line">
                    <a:avLst/>
                  </a:prstGeom>
                  <a:ln w="28575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1" name="Přímá spojnice 130">
                    <a:extLst>
                      <a:ext uri="{FF2B5EF4-FFF2-40B4-BE49-F238E27FC236}">
                        <a16:creationId xmlns:a16="http://schemas.microsoft.com/office/drawing/2014/main" id="{E8EBF9D0-51CA-40B8-A656-9CDA9BEEFD7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1370511" y="6434096"/>
                    <a:ext cx="7636" cy="970836"/>
                  </a:xfrm>
                  <a:prstGeom prst="line">
                    <a:avLst/>
                  </a:prstGeom>
                  <a:ln w="28575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2" name="Přímá spojnice 131">
                    <a:extLst>
                      <a:ext uri="{FF2B5EF4-FFF2-40B4-BE49-F238E27FC236}">
                        <a16:creationId xmlns:a16="http://schemas.microsoft.com/office/drawing/2014/main" id="{3FC6573F-9886-46A3-8C01-00C75EEC6B8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374244" y="7404932"/>
                    <a:ext cx="473914" cy="4027"/>
                  </a:xfrm>
                  <a:prstGeom prst="line">
                    <a:avLst/>
                  </a:prstGeom>
                  <a:ln w="28575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3" name="Přímá spojnice 132">
                    <a:extLst>
                      <a:ext uri="{FF2B5EF4-FFF2-40B4-BE49-F238E27FC236}">
                        <a16:creationId xmlns:a16="http://schemas.microsoft.com/office/drawing/2014/main" id="{B82684A6-3CB3-41B3-BE81-8D582EB863C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628002" y="7402035"/>
                    <a:ext cx="0" cy="237550"/>
                  </a:xfrm>
                  <a:prstGeom prst="line">
                    <a:avLst/>
                  </a:prstGeom>
                  <a:ln w="28575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21" name="Přímá spojnice 120">
                  <a:extLst>
                    <a:ext uri="{FF2B5EF4-FFF2-40B4-BE49-F238E27FC236}">
                      <a16:creationId xmlns:a16="http://schemas.microsoft.com/office/drawing/2014/main" id="{22AA4C70-1ABD-4F67-B8A9-76700588B6C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280661" y="6393593"/>
                  <a:ext cx="0" cy="724254"/>
                </a:xfrm>
                <a:prstGeom prst="line">
                  <a:avLst/>
                </a:prstGeom>
                <a:ln w="28575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2" name="Přímá spojnice 121">
                  <a:extLst>
                    <a:ext uri="{FF2B5EF4-FFF2-40B4-BE49-F238E27FC236}">
                      <a16:creationId xmlns:a16="http://schemas.microsoft.com/office/drawing/2014/main" id="{BC5693E0-CB93-4666-B6AE-13E4860ABB2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278128" y="7123300"/>
                  <a:ext cx="420607" cy="366"/>
                </a:xfrm>
                <a:prstGeom prst="line">
                  <a:avLst/>
                </a:prstGeom>
                <a:ln w="28575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3" name="Přímá spojnice 122">
                  <a:extLst>
                    <a:ext uri="{FF2B5EF4-FFF2-40B4-BE49-F238E27FC236}">
                      <a16:creationId xmlns:a16="http://schemas.microsoft.com/office/drawing/2014/main" id="{8A498AC5-E649-4D85-BA62-B8FEF54E621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510038" y="6395394"/>
                  <a:ext cx="0" cy="511648"/>
                </a:xfrm>
                <a:prstGeom prst="line">
                  <a:avLst/>
                </a:prstGeom>
                <a:ln w="28575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4" name="Přímá spojnice 123">
                  <a:extLst>
                    <a:ext uri="{FF2B5EF4-FFF2-40B4-BE49-F238E27FC236}">
                      <a16:creationId xmlns:a16="http://schemas.microsoft.com/office/drawing/2014/main" id="{6307F895-2D72-4583-BAED-5219DEB37B5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511498" y="6907042"/>
                  <a:ext cx="345731" cy="0"/>
                </a:xfrm>
                <a:prstGeom prst="line">
                  <a:avLst/>
                </a:prstGeom>
                <a:ln w="28575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5" name="Přímá spojnice 124">
                  <a:extLst>
                    <a:ext uri="{FF2B5EF4-FFF2-40B4-BE49-F238E27FC236}">
                      <a16:creationId xmlns:a16="http://schemas.microsoft.com/office/drawing/2014/main" id="{C3D3DBD3-33FD-4066-B555-1BCFC761401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698735" y="6901223"/>
                  <a:ext cx="1" cy="223548"/>
                </a:xfrm>
                <a:prstGeom prst="line">
                  <a:avLst/>
                </a:prstGeom>
                <a:ln w="28575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3" name="Skupina 112">
                <a:extLst>
                  <a:ext uri="{FF2B5EF4-FFF2-40B4-BE49-F238E27FC236}">
                    <a16:creationId xmlns:a16="http://schemas.microsoft.com/office/drawing/2014/main" id="{5F5BB081-774B-4CBC-8BE6-F67AF2C132F9}"/>
                  </a:ext>
                </a:extLst>
              </p:cNvPr>
              <p:cNvGrpSpPr/>
              <p:nvPr/>
            </p:nvGrpSpPr>
            <p:grpSpPr>
              <a:xfrm>
                <a:off x="3702395" y="2977272"/>
                <a:ext cx="3023296" cy="1313519"/>
                <a:chOff x="3702395" y="2977272"/>
                <a:chExt cx="3023296" cy="1313519"/>
              </a:xfrm>
            </p:grpSpPr>
            <p:pic>
              <p:nvPicPr>
                <p:cNvPr id="114" name="Grafický objekt 113">
                  <a:extLst>
                    <a:ext uri="{FF2B5EF4-FFF2-40B4-BE49-F238E27FC236}">
                      <a16:creationId xmlns:a16="http://schemas.microsoft.com/office/drawing/2014/main" id="{6727DC7B-A86D-4F4D-9D08-37B7B644C98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702395" y="3668563"/>
                  <a:ext cx="742920" cy="314145"/>
                </a:xfrm>
                <a:prstGeom prst="rect">
                  <a:avLst/>
                </a:prstGeom>
              </p:spPr>
            </p:pic>
            <p:pic>
              <p:nvPicPr>
                <p:cNvPr id="115" name="Grafický objekt 114">
                  <a:extLst>
                    <a:ext uri="{FF2B5EF4-FFF2-40B4-BE49-F238E27FC236}">
                      <a16:creationId xmlns:a16="http://schemas.microsoft.com/office/drawing/2014/main" id="{D7CB4E2A-A904-4B75-9B3A-B447D63B538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 rot="19679023">
                  <a:off x="5123426" y="3467125"/>
                  <a:ext cx="451628" cy="823666"/>
                </a:xfrm>
                <a:prstGeom prst="rect">
                  <a:avLst/>
                </a:prstGeom>
              </p:spPr>
            </p:pic>
            <p:pic>
              <p:nvPicPr>
                <p:cNvPr id="116" name="Grafický objekt 115">
                  <a:extLst>
                    <a:ext uri="{FF2B5EF4-FFF2-40B4-BE49-F238E27FC236}">
                      <a16:creationId xmlns:a16="http://schemas.microsoft.com/office/drawing/2014/main" id="{AA3ACFD8-A78B-4BBA-BD65-1B657B1B9FF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515505" y="3656276"/>
                  <a:ext cx="451628" cy="338721"/>
                </a:xfrm>
                <a:prstGeom prst="rect">
                  <a:avLst/>
                </a:prstGeom>
              </p:spPr>
            </p:pic>
            <p:pic>
              <p:nvPicPr>
                <p:cNvPr id="118" name="Grafický objekt 117">
                  <a:extLst>
                    <a:ext uri="{FF2B5EF4-FFF2-40B4-BE49-F238E27FC236}">
                      <a16:creationId xmlns:a16="http://schemas.microsoft.com/office/drawing/2014/main" id="{5EB94138-0E3B-4CE3-B80D-AED5CB0AE88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9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36428" y="3738697"/>
                  <a:ext cx="703881" cy="290849"/>
                </a:xfrm>
                <a:prstGeom prst="rect">
                  <a:avLst/>
                </a:prstGeom>
              </p:spPr>
            </p:pic>
            <p:pic>
              <p:nvPicPr>
                <p:cNvPr id="119" name="Grafický objekt 118">
                  <a:extLst>
                    <a:ext uri="{FF2B5EF4-FFF2-40B4-BE49-F238E27FC236}">
                      <a16:creationId xmlns:a16="http://schemas.microsoft.com/office/drawing/2014/main" id="{B4DB2F97-0BDA-4E54-96C7-AA2D0E6344C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11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356038" y="2977272"/>
                  <a:ext cx="369653" cy="1100299"/>
                </a:xfrm>
                <a:prstGeom prst="rect">
                  <a:avLst/>
                </a:prstGeom>
              </p:spPr>
            </p:pic>
          </p:grpSp>
        </p:grpSp>
        <p:sp>
          <p:nvSpPr>
            <p:cNvPr id="109" name="Ovál 108">
              <a:extLst>
                <a:ext uri="{FF2B5EF4-FFF2-40B4-BE49-F238E27FC236}">
                  <a16:creationId xmlns:a16="http://schemas.microsoft.com/office/drawing/2014/main" id="{0FDB3779-505D-4816-BA8E-C2CBC9B159FF}"/>
                </a:ext>
              </a:extLst>
            </p:cNvPr>
            <p:cNvSpPr/>
            <p:nvPr/>
          </p:nvSpPr>
          <p:spPr>
            <a:xfrm>
              <a:off x="1429078" y="5436786"/>
              <a:ext cx="251808" cy="25299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Ovál 109">
              <a:extLst>
                <a:ext uri="{FF2B5EF4-FFF2-40B4-BE49-F238E27FC236}">
                  <a16:creationId xmlns:a16="http://schemas.microsoft.com/office/drawing/2014/main" id="{F5959676-8752-4450-887E-DAE5C5516C41}"/>
                </a:ext>
              </a:extLst>
            </p:cNvPr>
            <p:cNvSpPr/>
            <p:nvPr/>
          </p:nvSpPr>
          <p:spPr>
            <a:xfrm>
              <a:off x="2216666" y="5035312"/>
              <a:ext cx="251808" cy="252994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7" name="Skupina 146">
            <a:extLst>
              <a:ext uri="{FF2B5EF4-FFF2-40B4-BE49-F238E27FC236}">
                <a16:creationId xmlns:a16="http://schemas.microsoft.com/office/drawing/2014/main" id="{6437B104-8178-410D-B0CB-20A982FCFB75}"/>
              </a:ext>
            </a:extLst>
          </p:cNvPr>
          <p:cNvGrpSpPr/>
          <p:nvPr/>
        </p:nvGrpSpPr>
        <p:grpSpPr>
          <a:xfrm>
            <a:off x="3635662" y="6686686"/>
            <a:ext cx="2848680" cy="2443890"/>
            <a:chOff x="4851888" y="2456152"/>
            <a:chExt cx="4014785" cy="3434153"/>
          </a:xfrm>
        </p:grpSpPr>
        <p:cxnSp>
          <p:nvCxnSpPr>
            <p:cNvPr id="148" name="Přímá spojnice se šipkou 147">
              <a:extLst>
                <a:ext uri="{FF2B5EF4-FFF2-40B4-BE49-F238E27FC236}">
                  <a16:creationId xmlns:a16="http://schemas.microsoft.com/office/drawing/2014/main" id="{C111D82D-EAB3-4718-988F-B134D49A942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146794" y="5303325"/>
              <a:ext cx="647380" cy="382094"/>
            </a:xfrm>
            <a:prstGeom prst="straightConnector1">
              <a:avLst/>
            </a:prstGeom>
            <a:ln w="28575">
              <a:solidFill>
                <a:srgbClr val="FFC000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150" name="Skupina 149">
              <a:extLst>
                <a:ext uri="{FF2B5EF4-FFF2-40B4-BE49-F238E27FC236}">
                  <a16:creationId xmlns:a16="http://schemas.microsoft.com/office/drawing/2014/main" id="{369415BB-4E98-4384-9389-1086FC988CC0}"/>
                </a:ext>
              </a:extLst>
            </p:cNvPr>
            <p:cNvGrpSpPr/>
            <p:nvPr/>
          </p:nvGrpSpPr>
          <p:grpSpPr>
            <a:xfrm>
              <a:off x="4851888" y="2456152"/>
              <a:ext cx="4014785" cy="3434153"/>
              <a:chOff x="3628489" y="3017889"/>
              <a:chExt cx="2940479" cy="2568334"/>
            </a:xfrm>
          </p:grpSpPr>
          <p:grpSp>
            <p:nvGrpSpPr>
              <p:cNvPr id="174" name="Skupina 173">
                <a:extLst>
                  <a:ext uri="{FF2B5EF4-FFF2-40B4-BE49-F238E27FC236}">
                    <a16:creationId xmlns:a16="http://schemas.microsoft.com/office/drawing/2014/main" id="{88115A05-B967-4FC2-AB34-77DF4BDD38A5}"/>
                  </a:ext>
                </a:extLst>
              </p:cNvPr>
              <p:cNvGrpSpPr/>
              <p:nvPr/>
            </p:nvGrpSpPr>
            <p:grpSpPr>
              <a:xfrm>
                <a:off x="3969085" y="4110117"/>
                <a:ext cx="2470847" cy="1476106"/>
                <a:chOff x="1371339" y="6440494"/>
                <a:chExt cx="915606" cy="1208386"/>
              </a:xfrm>
            </p:grpSpPr>
            <p:cxnSp>
              <p:nvCxnSpPr>
                <p:cNvPr id="190" name="Přímá spojnice 189">
                  <a:extLst>
                    <a:ext uri="{FF2B5EF4-FFF2-40B4-BE49-F238E27FC236}">
                      <a16:creationId xmlns:a16="http://schemas.microsoft.com/office/drawing/2014/main" id="{80DA870C-DAD8-4C09-A8AA-BF9A47486FC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042296" y="6461284"/>
                  <a:ext cx="0" cy="511648"/>
                </a:xfrm>
                <a:prstGeom prst="line">
                  <a:avLst/>
                </a:prstGeom>
                <a:ln w="28575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1" name="Přímá spojnice 190">
                  <a:extLst>
                    <a:ext uri="{FF2B5EF4-FFF2-40B4-BE49-F238E27FC236}">
                      <a16:creationId xmlns:a16="http://schemas.microsoft.com/office/drawing/2014/main" id="{BA142C3E-0FAC-463E-8B33-7FC68B570F7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844254" y="6461284"/>
                  <a:ext cx="0" cy="304298"/>
                </a:xfrm>
                <a:prstGeom prst="line">
                  <a:avLst/>
                </a:prstGeom>
                <a:ln w="28575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2" name="Přímá spojnice 191">
                  <a:extLst>
                    <a:ext uri="{FF2B5EF4-FFF2-40B4-BE49-F238E27FC236}">
                      <a16:creationId xmlns:a16="http://schemas.microsoft.com/office/drawing/2014/main" id="{CE7F9E6F-ECF5-4916-B538-6B19AB01B65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626878" y="6461286"/>
                  <a:ext cx="0" cy="296847"/>
                </a:xfrm>
                <a:prstGeom prst="line">
                  <a:avLst/>
                </a:prstGeom>
                <a:ln w="28575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3" name="Přímá spojnice 192">
                  <a:extLst>
                    <a:ext uri="{FF2B5EF4-FFF2-40B4-BE49-F238E27FC236}">
                      <a16:creationId xmlns:a16="http://schemas.microsoft.com/office/drawing/2014/main" id="{75BCDFF2-7603-4EB3-A2FB-09372631432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279947" y="6448074"/>
                  <a:ext cx="0" cy="724254"/>
                </a:xfrm>
                <a:prstGeom prst="line">
                  <a:avLst/>
                </a:prstGeom>
                <a:ln w="28575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4" name="Přímá spojnice 193">
                  <a:extLst>
                    <a:ext uri="{FF2B5EF4-FFF2-40B4-BE49-F238E27FC236}">
                      <a16:creationId xmlns:a16="http://schemas.microsoft.com/office/drawing/2014/main" id="{463A01EA-F8F7-4630-9AF6-03A992C1691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632900" y="6747776"/>
                  <a:ext cx="204357" cy="10357"/>
                </a:xfrm>
                <a:prstGeom prst="line">
                  <a:avLst/>
                </a:prstGeom>
                <a:ln w="28575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5" name="Přímá spojnice 194">
                  <a:extLst>
                    <a:ext uri="{FF2B5EF4-FFF2-40B4-BE49-F238E27FC236}">
                      <a16:creationId xmlns:a16="http://schemas.microsoft.com/office/drawing/2014/main" id="{552195C2-D280-44AD-92FF-6CC2E36412A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736933" y="6765583"/>
                  <a:ext cx="0" cy="210385"/>
                </a:xfrm>
                <a:prstGeom prst="line">
                  <a:avLst/>
                </a:prstGeom>
                <a:ln w="28575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6" name="Přímá spojnice 195">
                  <a:extLst>
                    <a:ext uri="{FF2B5EF4-FFF2-40B4-BE49-F238E27FC236}">
                      <a16:creationId xmlns:a16="http://schemas.microsoft.com/office/drawing/2014/main" id="{E49DB628-5298-4DE5-A742-F8CFB2330E6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736933" y="6972932"/>
                  <a:ext cx="303958" cy="0"/>
                </a:xfrm>
                <a:prstGeom prst="line">
                  <a:avLst/>
                </a:prstGeom>
                <a:ln w="28575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7" name="Přímá spojnice 196">
                  <a:extLst>
                    <a:ext uri="{FF2B5EF4-FFF2-40B4-BE49-F238E27FC236}">
                      <a16:creationId xmlns:a16="http://schemas.microsoft.com/office/drawing/2014/main" id="{812BEFD8-ECBE-4461-A0C5-04132D41846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893247" y="7172328"/>
                  <a:ext cx="393698" cy="4854"/>
                </a:xfrm>
                <a:prstGeom prst="line">
                  <a:avLst/>
                </a:prstGeom>
                <a:ln w="28575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8" name="Přímá spojnice 197">
                  <a:extLst>
                    <a:ext uri="{FF2B5EF4-FFF2-40B4-BE49-F238E27FC236}">
                      <a16:creationId xmlns:a16="http://schemas.microsoft.com/office/drawing/2014/main" id="{A7CB9D9D-4AAE-41CD-A0D8-29FD0018087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899701" y="6984924"/>
                  <a:ext cx="0" cy="192703"/>
                </a:xfrm>
                <a:prstGeom prst="line">
                  <a:avLst/>
                </a:prstGeom>
                <a:ln w="28575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9" name="Přímá spojnice 198">
                  <a:extLst>
                    <a:ext uri="{FF2B5EF4-FFF2-40B4-BE49-F238E27FC236}">
                      <a16:creationId xmlns:a16="http://schemas.microsoft.com/office/drawing/2014/main" id="{A538E61C-7F36-44A0-A1ED-864B0C2A768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082896" y="7164070"/>
                  <a:ext cx="0" cy="237550"/>
                </a:xfrm>
                <a:prstGeom prst="line">
                  <a:avLst/>
                </a:prstGeom>
                <a:ln w="28575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0" name="Přímá spojnice 199">
                  <a:extLst>
                    <a:ext uri="{FF2B5EF4-FFF2-40B4-BE49-F238E27FC236}">
                      <a16:creationId xmlns:a16="http://schemas.microsoft.com/office/drawing/2014/main" id="{6E6B2CE0-C76F-42EB-9D3C-C85417809D0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378958" y="6440494"/>
                  <a:ext cx="7636" cy="970836"/>
                </a:xfrm>
                <a:prstGeom prst="line">
                  <a:avLst/>
                </a:prstGeom>
                <a:ln w="28575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1" name="Přímá spojnice 200">
                  <a:extLst>
                    <a:ext uri="{FF2B5EF4-FFF2-40B4-BE49-F238E27FC236}">
                      <a16:creationId xmlns:a16="http://schemas.microsoft.com/office/drawing/2014/main" id="{A35EB449-0F01-4B43-A5C7-2C92A82FBFD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371339" y="7401620"/>
                  <a:ext cx="711557" cy="9710"/>
                </a:xfrm>
                <a:prstGeom prst="line">
                  <a:avLst/>
                </a:prstGeom>
                <a:ln w="28575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2" name="Přímá spojnice 201">
                  <a:extLst>
                    <a:ext uri="{FF2B5EF4-FFF2-40B4-BE49-F238E27FC236}">
                      <a16:creationId xmlns:a16="http://schemas.microsoft.com/office/drawing/2014/main" id="{C42859D4-2451-420E-A896-4004D40B391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654794" y="7401620"/>
                  <a:ext cx="1" cy="247260"/>
                </a:xfrm>
                <a:prstGeom prst="line">
                  <a:avLst/>
                </a:prstGeom>
                <a:ln w="28575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82" name="Skupina 181">
                <a:extLst>
                  <a:ext uri="{FF2B5EF4-FFF2-40B4-BE49-F238E27FC236}">
                    <a16:creationId xmlns:a16="http://schemas.microsoft.com/office/drawing/2014/main" id="{8AE11E51-05B4-45E0-AD1F-19D84954647D}"/>
                  </a:ext>
                </a:extLst>
              </p:cNvPr>
              <p:cNvGrpSpPr/>
              <p:nvPr/>
            </p:nvGrpSpPr>
            <p:grpSpPr>
              <a:xfrm>
                <a:off x="3628489" y="3017889"/>
                <a:ext cx="2940479" cy="1335665"/>
                <a:chOff x="3628489" y="3017889"/>
                <a:chExt cx="2940479" cy="1335665"/>
              </a:xfrm>
            </p:grpSpPr>
            <p:pic>
              <p:nvPicPr>
                <p:cNvPr id="185" name="Grafický objekt 184">
                  <a:extLst>
                    <a:ext uri="{FF2B5EF4-FFF2-40B4-BE49-F238E27FC236}">
                      <a16:creationId xmlns:a16="http://schemas.microsoft.com/office/drawing/2014/main" id="{4398BB82-191E-4112-A910-2C2E93EA27F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628489" y="3712576"/>
                  <a:ext cx="742920" cy="314145"/>
                </a:xfrm>
                <a:prstGeom prst="rect">
                  <a:avLst/>
                </a:prstGeom>
              </p:spPr>
            </p:pic>
            <p:pic>
              <p:nvPicPr>
                <p:cNvPr id="186" name="Grafický objekt 185">
                  <a:extLst>
                    <a:ext uri="{FF2B5EF4-FFF2-40B4-BE49-F238E27FC236}">
                      <a16:creationId xmlns:a16="http://schemas.microsoft.com/office/drawing/2014/main" id="{B3AFBA3A-B499-492D-A1EA-B989817D5E1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11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041580" y="3017889"/>
                  <a:ext cx="369653" cy="1100299"/>
                </a:xfrm>
                <a:prstGeom prst="rect">
                  <a:avLst/>
                </a:prstGeom>
              </p:spPr>
            </p:pic>
            <p:pic>
              <p:nvPicPr>
                <p:cNvPr id="187" name="Grafický objekt 186">
                  <a:extLst>
                    <a:ext uri="{FF2B5EF4-FFF2-40B4-BE49-F238E27FC236}">
                      <a16:creationId xmlns:a16="http://schemas.microsoft.com/office/drawing/2014/main" id="{F3EDF00F-ECAA-4A1E-B4D1-5E89209B1F7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 rot="19679023">
                  <a:off x="5586728" y="3529888"/>
                  <a:ext cx="451628" cy="823666"/>
                </a:xfrm>
                <a:prstGeom prst="rect">
                  <a:avLst/>
                </a:prstGeom>
              </p:spPr>
            </p:pic>
            <p:pic>
              <p:nvPicPr>
                <p:cNvPr id="188" name="Grafický objekt 187">
                  <a:extLst>
                    <a:ext uri="{FF2B5EF4-FFF2-40B4-BE49-F238E27FC236}">
                      <a16:creationId xmlns:a16="http://schemas.microsoft.com/office/drawing/2014/main" id="{959EE089-3F51-4CC9-9881-781F068B9F2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117340" y="3736824"/>
                  <a:ext cx="451628" cy="338721"/>
                </a:xfrm>
                <a:prstGeom prst="rect">
                  <a:avLst/>
                </a:prstGeom>
              </p:spPr>
            </p:pic>
            <p:pic>
              <p:nvPicPr>
                <p:cNvPr id="189" name="Grafický objekt 188">
                  <a:extLst>
                    <a:ext uri="{FF2B5EF4-FFF2-40B4-BE49-F238E27FC236}">
                      <a16:creationId xmlns:a16="http://schemas.microsoft.com/office/drawing/2014/main" id="{E32BC3A3-C4E8-4DEE-A6A5-79FD9AC2B95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9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246788" y="3796411"/>
                  <a:ext cx="703881" cy="290849"/>
                </a:xfrm>
                <a:prstGeom prst="rect">
                  <a:avLst/>
                </a:prstGeom>
              </p:spPr>
            </p:pic>
          </p:grpSp>
        </p:grpSp>
        <p:sp>
          <p:nvSpPr>
            <p:cNvPr id="152" name="Ovál 151">
              <a:extLst>
                <a:ext uri="{FF2B5EF4-FFF2-40B4-BE49-F238E27FC236}">
                  <a16:creationId xmlns:a16="http://schemas.microsoft.com/office/drawing/2014/main" id="{7D4B6440-12E8-40B4-8958-95343CF52CBD}"/>
                </a:ext>
              </a:extLst>
            </p:cNvPr>
            <p:cNvSpPr/>
            <p:nvPr/>
          </p:nvSpPr>
          <p:spPr>
            <a:xfrm>
              <a:off x="6235414" y="5375805"/>
              <a:ext cx="251808" cy="25299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3" name="Ovál 172">
              <a:extLst>
                <a:ext uri="{FF2B5EF4-FFF2-40B4-BE49-F238E27FC236}">
                  <a16:creationId xmlns:a16="http://schemas.microsoft.com/office/drawing/2014/main" id="{1A74CBFE-7F92-4273-AAD0-1A82F5EA864C}"/>
                </a:ext>
              </a:extLst>
            </p:cNvPr>
            <p:cNvSpPr/>
            <p:nvPr/>
          </p:nvSpPr>
          <p:spPr>
            <a:xfrm>
              <a:off x="7818391" y="4996169"/>
              <a:ext cx="251808" cy="252994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643568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Obdélník 132">
            <a:extLst>
              <a:ext uri="{FF2B5EF4-FFF2-40B4-BE49-F238E27FC236}">
                <a16:creationId xmlns:a16="http://schemas.microsoft.com/office/drawing/2014/main" id="{B96DB86D-040C-4AE0-85E3-FB812DA2E38D}"/>
              </a:ext>
            </a:extLst>
          </p:cNvPr>
          <p:cNvSpPr/>
          <p:nvPr/>
        </p:nvSpPr>
        <p:spPr>
          <a:xfrm>
            <a:off x="1585696" y="247021"/>
            <a:ext cx="3815491" cy="38592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1200" b="1" dirty="0">
                <a:ln w="0"/>
                <a:solidFill>
                  <a:schemeClr val="tx1"/>
                </a:solidFill>
              </a:rPr>
              <a:t>ÚKOLY: INTERPRETACE EVOLUČNÍCH STROMŮ</a:t>
            </a:r>
          </a:p>
        </p:txBody>
      </p:sp>
      <p:sp>
        <p:nvSpPr>
          <p:cNvPr id="153" name="Obdélník 152">
            <a:extLst>
              <a:ext uri="{FF2B5EF4-FFF2-40B4-BE49-F238E27FC236}">
                <a16:creationId xmlns:a16="http://schemas.microsoft.com/office/drawing/2014/main" id="{7BEBD03C-4F54-436B-8E09-E6416E931763}"/>
              </a:ext>
            </a:extLst>
          </p:cNvPr>
          <p:cNvSpPr/>
          <p:nvPr/>
        </p:nvSpPr>
        <p:spPr>
          <a:xfrm>
            <a:off x="266970" y="816302"/>
            <a:ext cx="6288208" cy="1505150"/>
          </a:xfrm>
          <a:prstGeom prst="rect">
            <a:avLst/>
          </a:prstGeom>
          <a:noFill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1200" b="1" dirty="0">
                <a:ln w="0"/>
                <a:solidFill>
                  <a:schemeClr val="tx1"/>
                </a:solidFill>
              </a:rPr>
              <a:t>PRINCIP ÚKOLŮ: </a:t>
            </a:r>
          </a:p>
          <a:p>
            <a:pPr algn="just"/>
            <a:r>
              <a:rPr lang="cs-CZ" sz="1200" dirty="0">
                <a:solidFill>
                  <a:schemeClr val="tx1"/>
                </a:solidFill>
              </a:rPr>
              <a:t>Při čtení evolučních stromů hledejte společné předky. Pro určení příbuznosti mezi konkrétními druhy je klíčové zjistit jejich </a:t>
            </a:r>
            <a:r>
              <a:rPr lang="cs-CZ" sz="1200" b="1" dirty="0">
                <a:solidFill>
                  <a:schemeClr val="tx1"/>
                </a:solidFill>
              </a:rPr>
              <a:t>posledního společného předka. Druhy jsou si tím příbuznější, čím pozdějšího posledního společného předka mají. </a:t>
            </a:r>
            <a:r>
              <a:rPr lang="cs-CZ" sz="1200" dirty="0">
                <a:ln w="0"/>
                <a:solidFill>
                  <a:schemeClr val="tx1"/>
                </a:solidFill>
              </a:rPr>
              <a:t>Čas plyne od kořene ke koncovým větvím, tj. dole jsou předci a nahoře současné druhy.</a:t>
            </a:r>
          </a:p>
          <a:p>
            <a:pPr algn="just"/>
            <a:endParaRPr lang="cs-CZ" sz="800" b="1" dirty="0">
              <a:ln w="0"/>
              <a:solidFill>
                <a:schemeClr val="tx1"/>
              </a:solidFill>
            </a:endParaRPr>
          </a:p>
          <a:p>
            <a:pPr algn="just"/>
            <a:r>
              <a:rPr lang="cs-CZ" sz="1200" b="1" dirty="0">
                <a:ln w="0"/>
                <a:solidFill>
                  <a:schemeClr val="tx1"/>
                </a:solidFill>
              </a:rPr>
              <a:t>Úkoly 1-6: Vyberte správnou odpověď </a:t>
            </a:r>
            <a:r>
              <a:rPr lang="cs-CZ" sz="1200" dirty="0">
                <a:ln w="0"/>
                <a:solidFill>
                  <a:schemeClr val="tx1"/>
                </a:solidFill>
              </a:rPr>
              <a:t>(vždy je právě jedna možnost správně) a připište krátké zdůvodnění vaší odpovědi. Pozor, každý úkol se vztahuje k jinému evolučnímu stromu.</a:t>
            </a:r>
          </a:p>
        </p:txBody>
      </p:sp>
      <p:grpSp>
        <p:nvGrpSpPr>
          <p:cNvPr id="205" name="Skupina 204">
            <a:extLst>
              <a:ext uri="{FF2B5EF4-FFF2-40B4-BE49-F238E27FC236}">
                <a16:creationId xmlns:a16="http://schemas.microsoft.com/office/drawing/2014/main" id="{954FF67B-1FB9-44E1-A8F2-3C8133139D6E}"/>
              </a:ext>
            </a:extLst>
          </p:cNvPr>
          <p:cNvGrpSpPr/>
          <p:nvPr/>
        </p:nvGrpSpPr>
        <p:grpSpPr>
          <a:xfrm>
            <a:off x="589497" y="2630348"/>
            <a:ext cx="803606" cy="1138620"/>
            <a:chOff x="1678432" y="1699921"/>
            <a:chExt cx="1831262" cy="2277239"/>
          </a:xfrm>
        </p:grpSpPr>
        <p:grpSp>
          <p:nvGrpSpPr>
            <p:cNvPr id="206" name="Skupina 205">
              <a:extLst>
                <a:ext uri="{FF2B5EF4-FFF2-40B4-BE49-F238E27FC236}">
                  <a16:creationId xmlns:a16="http://schemas.microsoft.com/office/drawing/2014/main" id="{F2B642AB-C928-4F7A-9E17-1B86017C73EA}"/>
                </a:ext>
              </a:extLst>
            </p:cNvPr>
            <p:cNvGrpSpPr/>
            <p:nvPr/>
          </p:nvGrpSpPr>
          <p:grpSpPr>
            <a:xfrm>
              <a:off x="1809979" y="2203142"/>
              <a:ext cx="1590854" cy="1774018"/>
              <a:chOff x="7290093" y="533209"/>
              <a:chExt cx="1329141" cy="1629901"/>
            </a:xfrm>
          </p:grpSpPr>
          <p:cxnSp>
            <p:nvCxnSpPr>
              <p:cNvPr id="220" name="Přímá spojnice 219">
                <a:extLst>
                  <a:ext uri="{FF2B5EF4-FFF2-40B4-BE49-F238E27FC236}">
                    <a16:creationId xmlns:a16="http://schemas.microsoft.com/office/drawing/2014/main" id="{A3C26621-E8DC-4A6D-8954-A3A045945F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90093" y="533209"/>
                <a:ext cx="0" cy="1139329"/>
              </a:xfrm>
              <a:prstGeom prst="line">
                <a:avLst/>
              </a:prstGeom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1" name="Přímá spojnice 220">
                <a:extLst>
                  <a:ext uri="{FF2B5EF4-FFF2-40B4-BE49-F238E27FC236}">
                    <a16:creationId xmlns:a16="http://schemas.microsoft.com/office/drawing/2014/main" id="{846C89A3-205F-4E27-ABC9-052E1ABB338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619234" y="570495"/>
                <a:ext cx="0" cy="582717"/>
              </a:xfrm>
              <a:prstGeom prst="line">
                <a:avLst/>
              </a:prstGeom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6" name="Přímá spojnice 225">
                <a:extLst>
                  <a:ext uri="{FF2B5EF4-FFF2-40B4-BE49-F238E27FC236}">
                    <a16:creationId xmlns:a16="http://schemas.microsoft.com/office/drawing/2014/main" id="{DE661F85-FB58-4C2F-B389-3DA14C8D71C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80050" y="553678"/>
                <a:ext cx="0" cy="582717"/>
              </a:xfrm>
              <a:prstGeom prst="line">
                <a:avLst/>
              </a:prstGeom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7" name="Přímá spojnice 226">
                <a:extLst>
                  <a:ext uri="{FF2B5EF4-FFF2-40B4-BE49-F238E27FC236}">
                    <a16:creationId xmlns:a16="http://schemas.microsoft.com/office/drawing/2014/main" id="{A6BA6070-7657-486B-B458-5BE52068D44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80050" y="1136395"/>
                <a:ext cx="739184" cy="0"/>
              </a:xfrm>
              <a:prstGeom prst="line">
                <a:avLst/>
              </a:prstGeom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8" name="Přímá spojnice 227">
                <a:extLst>
                  <a:ext uri="{FF2B5EF4-FFF2-40B4-BE49-F238E27FC236}">
                    <a16:creationId xmlns:a16="http://schemas.microsoft.com/office/drawing/2014/main" id="{124CA190-8D0E-45FD-9A8D-FA0E73E12B0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10005" y="1136395"/>
                <a:ext cx="0" cy="536143"/>
              </a:xfrm>
              <a:prstGeom prst="line">
                <a:avLst/>
              </a:prstGeom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9" name="Přímá spojnice 228">
                <a:extLst>
                  <a:ext uri="{FF2B5EF4-FFF2-40B4-BE49-F238E27FC236}">
                    <a16:creationId xmlns:a16="http://schemas.microsoft.com/office/drawing/2014/main" id="{29BCBCBE-AE7F-4800-8C1A-EE5E6AFDD89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90093" y="1672538"/>
                <a:ext cx="1019912" cy="0"/>
              </a:xfrm>
              <a:prstGeom prst="line">
                <a:avLst/>
              </a:prstGeom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0" name="Přímá spojnice 229">
                <a:extLst>
                  <a:ext uri="{FF2B5EF4-FFF2-40B4-BE49-F238E27FC236}">
                    <a16:creationId xmlns:a16="http://schemas.microsoft.com/office/drawing/2014/main" id="{EE615549-E77D-43A5-9E64-1DC55370D28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67855" y="1672538"/>
                <a:ext cx="0" cy="490572"/>
              </a:xfrm>
              <a:prstGeom prst="line">
                <a:avLst/>
              </a:prstGeom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13" name="TextovéPole 212">
              <a:extLst>
                <a:ext uri="{FF2B5EF4-FFF2-40B4-BE49-F238E27FC236}">
                  <a16:creationId xmlns:a16="http://schemas.microsoft.com/office/drawing/2014/main" id="{9C3FA028-FE2C-46D5-9313-5CE3503D0D3F}"/>
                </a:ext>
              </a:extLst>
            </p:cNvPr>
            <p:cNvSpPr txBox="1"/>
            <p:nvPr/>
          </p:nvSpPr>
          <p:spPr>
            <a:xfrm>
              <a:off x="1678432" y="1699921"/>
              <a:ext cx="27663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200" dirty="0"/>
                <a:t>X</a:t>
              </a:r>
            </a:p>
          </p:txBody>
        </p:sp>
        <p:sp>
          <p:nvSpPr>
            <p:cNvPr id="216" name="TextovéPole 215">
              <a:extLst>
                <a:ext uri="{FF2B5EF4-FFF2-40B4-BE49-F238E27FC236}">
                  <a16:creationId xmlns:a16="http://schemas.microsoft.com/office/drawing/2014/main" id="{162E5CB5-0748-4D67-BA8E-27A52D17C4CA}"/>
                </a:ext>
              </a:extLst>
            </p:cNvPr>
            <p:cNvSpPr txBox="1"/>
            <p:nvPr/>
          </p:nvSpPr>
          <p:spPr>
            <a:xfrm>
              <a:off x="2355369" y="1699921"/>
              <a:ext cx="27663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200" dirty="0"/>
                <a:t>Y</a:t>
              </a:r>
            </a:p>
          </p:txBody>
        </p:sp>
        <p:sp>
          <p:nvSpPr>
            <p:cNvPr id="219" name="TextovéPole 218">
              <a:extLst>
                <a:ext uri="{FF2B5EF4-FFF2-40B4-BE49-F238E27FC236}">
                  <a16:creationId xmlns:a16="http://schemas.microsoft.com/office/drawing/2014/main" id="{6324C8E9-F8BA-4F01-8246-85AB22130B12}"/>
                </a:ext>
              </a:extLst>
            </p:cNvPr>
            <p:cNvSpPr txBox="1"/>
            <p:nvPr/>
          </p:nvSpPr>
          <p:spPr>
            <a:xfrm>
              <a:off x="3233057" y="1699921"/>
              <a:ext cx="27663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200" dirty="0"/>
                <a:t>Z</a:t>
              </a:r>
            </a:p>
          </p:txBody>
        </p:sp>
      </p:grpSp>
      <p:sp>
        <p:nvSpPr>
          <p:cNvPr id="231" name="TextovéPole 230">
            <a:extLst>
              <a:ext uri="{FF2B5EF4-FFF2-40B4-BE49-F238E27FC236}">
                <a16:creationId xmlns:a16="http://schemas.microsoft.com/office/drawing/2014/main" id="{310E86F5-466D-482B-85D8-9E8BDD86602F}"/>
              </a:ext>
            </a:extLst>
          </p:cNvPr>
          <p:cNvSpPr txBox="1"/>
          <p:nvPr/>
        </p:nvSpPr>
        <p:spPr>
          <a:xfrm>
            <a:off x="2362822" y="2638573"/>
            <a:ext cx="42932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b="1" dirty="0">
                <a:ln w="0"/>
              </a:rPr>
              <a:t>1. Vyberte správné tvrzení:</a:t>
            </a:r>
          </a:p>
          <a:p>
            <a:pPr marL="342900" indent="-342900">
              <a:buFont typeface="+mj-lt"/>
              <a:buAutoNum type="alphaLcParenR"/>
            </a:pPr>
            <a:r>
              <a:rPr lang="cs-CZ" sz="1200" dirty="0">
                <a:ln w="0"/>
              </a:rPr>
              <a:t>Druh „X“ je předkem druhu „Y“, který je předkem druhu „Z“.</a:t>
            </a:r>
          </a:p>
          <a:p>
            <a:pPr marL="342900" indent="-342900">
              <a:buFont typeface="+mj-lt"/>
              <a:buAutoNum type="alphaLcParenR"/>
            </a:pPr>
            <a:r>
              <a:rPr lang="cs-CZ" sz="1200" dirty="0">
                <a:ln w="0"/>
              </a:rPr>
              <a:t>„X“ je nejprimitivnější druh a „Z“ je nejvyvinutější druh.</a:t>
            </a:r>
          </a:p>
          <a:p>
            <a:pPr marL="342900" indent="-342900">
              <a:buFont typeface="+mj-lt"/>
              <a:buAutoNum type="alphaLcParenR"/>
            </a:pPr>
            <a:r>
              <a:rPr lang="cs-CZ" sz="1200" dirty="0">
                <a:ln w="0"/>
              </a:rPr>
              <a:t>„Y“ je mezistupeň mezi druhy „X“ a „Z“.</a:t>
            </a:r>
          </a:p>
          <a:p>
            <a:pPr marL="342900" indent="-342900">
              <a:buFont typeface="+mj-lt"/>
              <a:buAutoNum type="alphaLcParenR"/>
            </a:pPr>
            <a:r>
              <a:rPr lang="cs-CZ" sz="1200" dirty="0">
                <a:ln w="0"/>
              </a:rPr>
              <a:t>Žádná z předchozích možností není správně.</a:t>
            </a:r>
          </a:p>
          <a:p>
            <a:endParaRPr lang="cs-CZ" sz="1200" b="1" dirty="0">
              <a:ln w="0"/>
            </a:endParaRPr>
          </a:p>
        </p:txBody>
      </p:sp>
      <p:grpSp>
        <p:nvGrpSpPr>
          <p:cNvPr id="232" name="Skupina 231">
            <a:extLst>
              <a:ext uri="{FF2B5EF4-FFF2-40B4-BE49-F238E27FC236}">
                <a16:creationId xmlns:a16="http://schemas.microsoft.com/office/drawing/2014/main" id="{0C9DBA16-C019-429D-B542-689FF95384FC}"/>
              </a:ext>
            </a:extLst>
          </p:cNvPr>
          <p:cNvGrpSpPr/>
          <p:nvPr/>
        </p:nvGrpSpPr>
        <p:grpSpPr>
          <a:xfrm>
            <a:off x="589497" y="4836733"/>
            <a:ext cx="803606" cy="1138620"/>
            <a:chOff x="1678432" y="1699921"/>
            <a:chExt cx="1831262" cy="2277239"/>
          </a:xfrm>
        </p:grpSpPr>
        <p:grpSp>
          <p:nvGrpSpPr>
            <p:cNvPr id="233" name="Skupina 232">
              <a:extLst>
                <a:ext uri="{FF2B5EF4-FFF2-40B4-BE49-F238E27FC236}">
                  <a16:creationId xmlns:a16="http://schemas.microsoft.com/office/drawing/2014/main" id="{377CDD16-7E15-4A5C-8287-DA59A7F0B93A}"/>
                </a:ext>
              </a:extLst>
            </p:cNvPr>
            <p:cNvGrpSpPr/>
            <p:nvPr/>
          </p:nvGrpSpPr>
          <p:grpSpPr>
            <a:xfrm>
              <a:off x="1809979" y="2203142"/>
              <a:ext cx="1590854" cy="1774018"/>
              <a:chOff x="7290093" y="533209"/>
              <a:chExt cx="1329141" cy="1629901"/>
            </a:xfrm>
          </p:grpSpPr>
          <p:cxnSp>
            <p:nvCxnSpPr>
              <p:cNvPr id="237" name="Přímá spojnice 236">
                <a:extLst>
                  <a:ext uri="{FF2B5EF4-FFF2-40B4-BE49-F238E27FC236}">
                    <a16:creationId xmlns:a16="http://schemas.microsoft.com/office/drawing/2014/main" id="{C48422E5-D3FC-4F00-A085-F6367A9BB70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90093" y="533209"/>
                <a:ext cx="0" cy="1139329"/>
              </a:xfrm>
              <a:prstGeom prst="line">
                <a:avLst/>
              </a:prstGeom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3" name="Přímá spojnice 242">
                <a:extLst>
                  <a:ext uri="{FF2B5EF4-FFF2-40B4-BE49-F238E27FC236}">
                    <a16:creationId xmlns:a16="http://schemas.microsoft.com/office/drawing/2014/main" id="{874F73D0-BE50-410C-8EEE-8067448281A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619234" y="570495"/>
                <a:ext cx="0" cy="582717"/>
              </a:xfrm>
              <a:prstGeom prst="line">
                <a:avLst/>
              </a:prstGeom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4" name="Přímá spojnice 243">
                <a:extLst>
                  <a:ext uri="{FF2B5EF4-FFF2-40B4-BE49-F238E27FC236}">
                    <a16:creationId xmlns:a16="http://schemas.microsoft.com/office/drawing/2014/main" id="{139F74AD-9A9B-4BE6-BB64-D02FF527599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80050" y="553678"/>
                <a:ext cx="0" cy="582717"/>
              </a:xfrm>
              <a:prstGeom prst="line">
                <a:avLst/>
              </a:prstGeom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5" name="Přímá spojnice 244">
                <a:extLst>
                  <a:ext uri="{FF2B5EF4-FFF2-40B4-BE49-F238E27FC236}">
                    <a16:creationId xmlns:a16="http://schemas.microsoft.com/office/drawing/2014/main" id="{7E2E51A4-30C2-4825-8F4D-14420A13F74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80050" y="1136395"/>
                <a:ext cx="739184" cy="0"/>
              </a:xfrm>
              <a:prstGeom prst="line">
                <a:avLst/>
              </a:prstGeom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6" name="Přímá spojnice 245">
                <a:extLst>
                  <a:ext uri="{FF2B5EF4-FFF2-40B4-BE49-F238E27FC236}">
                    <a16:creationId xmlns:a16="http://schemas.microsoft.com/office/drawing/2014/main" id="{28F725AB-64A6-46A8-BB80-7ADBF1F7965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10005" y="1136395"/>
                <a:ext cx="0" cy="536143"/>
              </a:xfrm>
              <a:prstGeom prst="line">
                <a:avLst/>
              </a:prstGeom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7" name="Přímá spojnice 246">
                <a:extLst>
                  <a:ext uri="{FF2B5EF4-FFF2-40B4-BE49-F238E27FC236}">
                    <a16:creationId xmlns:a16="http://schemas.microsoft.com/office/drawing/2014/main" id="{D8A6437A-59EE-4349-A24C-149BEE8A264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90093" y="1672538"/>
                <a:ext cx="1019912" cy="0"/>
              </a:xfrm>
              <a:prstGeom prst="line">
                <a:avLst/>
              </a:prstGeom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8" name="Přímá spojnice 247">
                <a:extLst>
                  <a:ext uri="{FF2B5EF4-FFF2-40B4-BE49-F238E27FC236}">
                    <a16:creationId xmlns:a16="http://schemas.microsoft.com/office/drawing/2014/main" id="{E29D37D2-DCF1-41C9-9303-E7E1D12B217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67855" y="1672538"/>
                <a:ext cx="0" cy="490572"/>
              </a:xfrm>
              <a:prstGeom prst="line">
                <a:avLst/>
              </a:prstGeom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34" name="TextovéPole 233">
              <a:extLst>
                <a:ext uri="{FF2B5EF4-FFF2-40B4-BE49-F238E27FC236}">
                  <a16:creationId xmlns:a16="http://schemas.microsoft.com/office/drawing/2014/main" id="{FA352260-5BFC-4FC4-A2D0-0F9A22AD6B1C}"/>
                </a:ext>
              </a:extLst>
            </p:cNvPr>
            <p:cNvSpPr txBox="1"/>
            <p:nvPr/>
          </p:nvSpPr>
          <p:spPr>
            <a:xfrm>
              <a:off x="1678432" y="1699921"/>
              <a:ext cx="27663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200" dirty="0"/>
                <a:t>X</a:t>
              </a:r>
            </a:p>
          </p:txBody>
        </p:sp>
        <p:sp>
          <p:nvSpPr>
            <p:cNvPr id="235" name="TextovéPole 234">
              <a:extLst>
                <a:ext uri="{FF2B5EF4-FFF2-40B4-BE49-F238E27FC236}">
                  <a16:creationId xmlns:a16="http://schemas.microsoft.com/office/drawing/2014/main" id="{0610C3FC-12E0-49F8-967D-8B1F0095F285}"/>
                </a:ext>
              </a:extLst>
            </p:cNvPr>
            <p:cNvSpPr txBox="1"/>
            <p:nvPr/>
          </p:nvSpPr>
          <p:spPr>
            <a:xfrm>
              <a:off x="2355369" y="1699921"/>
              <a:ext cx="27663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200" dirty="0"/>
                <a:t>Y</a:t>
              </a:r>
            </a:p>
          </p:txBody>
        </p:sp>
        <p:sp>
          <p:nvSpPr>
            <p:cNvPr id="236" name="TextovéPole 235">
              <a:extLst>
                <a:ext uri="{FF2B5EF4-FFF2-40B4-BE49-F238E27FC236}">
                  <a16:creationId xmlns:a16="http://schemas.microsoft.com/office/drawing/2014/main" id="{A56A607B-052E-4D0C-ABB2-6AAB5ADBE695}"/>
                </a:ext>
              </a:extLst>
            </p:cNvPr>
            <p:cNvSpPr txBox="1"/>
            <p:nvPr/>
          </p:nvSpPr>
          <p:spPr>
            <a:xfrm>
              <a:off x="3233057" y="1699921"/>
              <a:ext cx="27663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200" dirty="0"/>
                <a:t>Z</a:t>
              </a:r>
            </a:p>
          </p:txBody>
        </p:sp>
      </p:grpSp>
      <p:sp>
        <p:nvSpPr>
          <p:cNvPr id="249" name="TextovéPole 248">
            <a:extLst>
              <a:ext uri="{FF2B5EF4-FFF2-40B4-BE49-F238E27FC236}">
                <a16:creationId xmlns:a16="http://schemas.microsoft.com/office/drawing/2014/main" id="{702F5ADD-4145-4728-AB1F-8B7C1257B7DC}"/>
              </a:ext>
            </a:extLst>
          </p:cNvPr>
          <p:cNvSpPr txBox="1"/>
          <p:nvPr/>
        </p:nvSpPr>
        <p:spPr>
          <a:xfrm>
            <a:off x="2362822" y="4836733"/>
            <a:ext cx="436689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b="1" dirty="0">
                <a:ln w="0"/>
              </a:rPr>
              <a:t>2. Vyberte správné tvrzení:</a:t>
            </a:r>
          </a:p>
          <a:p>
            <a:pPr marL="342900" indent="-342900">
              <a:buFont typeface="+mj-lt"/>
              <a:buAutoNum type="alphaLcParenR"/>
            </a:pPr>
            <a:r>
              <a:rPr lang="cs-CZ" sz="1200" dirty="0">
                <a:ln w="0"/>
              </a:rPr>
              <a:t>Druh „X“ je společný předek druhů „Y“ a „Z“.</a:t>
            </a:r>
          </a:p>
          <a:p>
            <a:pPr marL="342900" indent="-342900">
              <a:buFont typeface="+mj-lt"/>
              <a:buAutoNum type="alphaLcParenR"/>
            </a:pPr>
            <a:r>
              <a:rPr lang="cs-CZ" sz="1200" dirty="0">
                <a:ln w="0"/>
              </a:rPr>
              <a:t>Druh „X“ žil dříve než druh „Z“.</a:t>
            </a:r>
          </a:p>
          <a:p>
            <a:pPr marL="342900" indent="-342900">
              <a:buFont typeface="+mj-lt"/>
              <a:buAutoNum type="alphaLcParenR"/>
            </a:pPr>
            <a:r>
              <a:rPr lang="cs-CZ" sz="1200" dirty="0">
                <a:ln w="0"/>
              </a:rPr>
              <a:t>Poslední společný předek druhů „Y“ a „Z“ žil později než společný předek druhů „X“ a „Z“.</a:t>
            </a:r>
          </a:p>
          <a:p>
            <a:pPr marL="342900" indent="-342900">
              <a:buFont typeface="+mj-lt"/>
              <a:buAutoNum type="alphaLcParenR"/>
            </a:pPr>
            <a:r>
              <a:rPr lang="cs-CZ" sz="1200" dirty="0">
                <a:ln w="0"/>
              </a:rPr>
              <a:t>Druhy „X“ a „Y“ sdílí pozdějšího společného předka než druhy „X“ a „Z“.</a:t>
            </a:r>
          </a:p>
          <a:p>
            <a:endParaRPr lang="cs-CZ" sz="1200" dirty="0">
              <a:ln w="0"/>
            </a:endParaRPr>
          </a:p>
        </p:txBody>
      </p:sp>
      <p:grpSp>
        <p:nvGrpSpPr>
          <p:cNvPr id="260" name="Skupina 259">
            <a:extLst>
              <a:ext uri="{FF2B5EF4-FFF2-40B4-BE49-F238E27FC236}">
                <a16:creationId xmlns:a16="http://schemas.microsoft.com/office/drawing/2014/main" id="{F6DDD71B-9630-4B90-B530-20A2F440C242}"/>
              </a:ext>
            </a:extLst>
          </p:cNvPr>
          <p:cNvGrpSpPr/>
          <p:nvPr/>
        </p:nvGrpSpPr>
        <p:grpSpPr>
          <a:xfrm>
            <a:off x="318998" y="7111365"/>
            <a:ext cx="2339142" cy="1823334"/>
            <a:chOff x="923156" y="1053931"/>
            <a:chExt cx="4225199" cy="3139799"/>
          </a:xfrm>
        </p:grpSpPr>
        <p:grpSp>
          <p:nvGrpSpPr>
            <p:cNvPr id="261" name="Skupina 260">
              <a:extLst>
                <a:ext uri="{FF2B5EF4-FFF2-40B4-BE49-F238E27FC236}">
                  <a16:creationId xmlns:a16="http://schemas.microsoft.com/office/drawing/2014/main" id="{D94E38D4-3497-48E0-9152-09096A97DD5E}"/>
                </a:ext>
              </a:extLst>
            </p:cNvPr>
            <p:cNvGrpSpPr/>
            <p:nvPr/>
          </p:nvGrpSpPr>
          <p:grpSpPr>
            <a:xfrm>
              <a:off x="923156" y="1053931"/>
              <a:ext cx="4225199" cy="3139799"/>
              <a:chOff x="3207224" y="3029477"/>
              <a:chExt cx="3266049" cy="2511597"/>
            </a:xfrm>
          </p:grpSpPr>
          <p:sp>
            <p:nvSpPr>
              <p:cNvPr id="267" name="TextovéPole 266">
                <a:extLst>
                  <a:ext uri="{FF2B5EF4-FFF2-40B4-BE49-F238E27FC236}">
                    <a16:creationId xmlns:a16="http://schemas.microsoft.com/office/drawing/2014/main" id="{DD86CB35-DF0E-48A6-A568-62A7A513870D}"/>
                  </a:ext>
                </a:extLst>
              </p:cNvPr>
              <p:cNvSpPr txBox="1"/>
              <p:nvPr/>
            </p:nvSpPr>
            <p:spPr>
              <a:xfrm rot="19340908">
                <a:off x="3207224" y="3038663"/>
                <a:ext cx="1580137" cy="3815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1200" dirty="0"/>
                  <a:t>paprika</a:t>
                </a:r>
              </a:p>
            </p:txBody>
          </p:sp>
          <p:sp>
            <p:nvSpPr>
              <p:cNvPr id="268" name="TextovéPole 267">
                <a:extLst>
                  <a:ext uri="{FF2B5EF4-FFF2-40B4-BE49-F238E27FC236}">
                    <a16:creationId xmlns:a16="http://schemas.microsoft.com/office/drawing/2014/main" id="{50594500-F022-4ABD-BA16-7524ABA29CC5}"/>
                  </a:ext>
                </a:extLst>
              </p:cNvPr>
              <p:cNvSpPr txBox="1"/>
              <p:nvPr/>
            </p:nvSpPr>
            <p:spPr>
              <a:xfrm rot="19340908">
                <a:off x="3786312" y="3029477"/>
                <a:ext cx="1580137" cy="3815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1200" dirty="0"/>
                  <a:t>hlemýžď</a:t>
                </a:r>
              </a:p>
            </p:txBody>
          </p:sp>
          <p:sp>
            <p:nvSpPr>
              <p:cNvPr id="269" name="TextovéPole 268">
                <a:extLst>
                  <a:ext uri="{FF2B5EF4-FFF2-40B4-BE49-F238E27FC236}">
                    <a16:creationId xmlns:a16="http://schemas.microsoft.com/office/drawing/2014/main" id="{D8EFBDA5-470A-4B6A-9DEA-E050959FF842}"/>
                  </a:ext>
                </a:extLst>
              </p:cNvPr>
              <p:cNvSpPr txBox="1"/>
              <p:nvPr/>
            </p:nvSpPr>
            <p:spPr>
              <a:xfrm rot="19340908">
                <a:off x="4893136" y="3063834"/>
                <a:ext cx="1580137" cy="3815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1200" dirty="0"/>
                  <a:t>hřib</a:t>
                </a:r>
              </a:p>
            </p:txBody>
          </p:sp>
          <p:sp>
            <p:nvSpPr>
              <p:cNvPr id="270" name="TextovéPole 269">
                <a:extLst>
                  <a:ext uri="{FF2B5EF4-FFF2-40B4-BE49-F238E27FC236}">
                    <a16:creationId xmlns:a16="http://schemas.microsoft.com/office/drawing/2014/main" id="{C198F482-C787-4E79-9B73-F90FF4BB5E7E}"/>
                  </a:ext>
                </a:extLst>
              </p:cNvPr>
              <p:cNvSpPr txBox="1"/>
              <p:nvPr/>
            </p:nvSpPr>
            <p:spPr>
              <a:xfrm rot="19340908">
                <a:off x="4401605" y="3108600"/>
                <a:ext cx="1354924" cy="3815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1200" dirty="0"/>
                  <a:t>myš</a:t>
                </a:r>
              </a:p>
            </p:txBody>
          </p:sp>
          <p:grpSp>
            <p:nvGrpSpPr>
              <p:cNvPr id="271" name="Skupina 270">
                <a:extLst>
                  <a:ext uri="{FF2B5EF4-FFF2-40B4-BE49-F238E27FC236}">
                    <a16:creationId xmlns:a16="http://schemas.microsoft.com/office/drawing/2014/main" id="{B9329614-E12E-482C-8E99-DD8AAD240957}"/>
                  </a:ext>
                </a:extLst>
              </p:cNvPr>
              <p:cNvGrpSpPr/>
              <p:nvPr/>
            </p:nvGrpSpPr>
            <p:grpSpPr>
              <a:xfrm>
                <a:off x="3607058" y="3718338"/>
                <a:ext cx="1530028" cy="1822736"/>
                <a:chOff x="6623163" y="515131"/>
                <a:chExt cx="1755002" cy="2191144"/>
              </a:xfrm>
            </p:grpSpPr>
            <p:cxnSp>
              <p:nvCxnSpPr>
                <p:cNvPr id="272" name="Přímá spojnice 271">
                  <a:extLst>
                    <a:ext uri="{FF2B5EF4-FFF2-40B4-BE49-F238E27FC236}">
                      <a16:creationId xmlns:a16="http://schemas.microsoft.com/office/drawing/2014/main" id="{8187A16F-2454-4672-8085-CD3B31DC26B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378165" y="568675"/>
                  <a:ext cx="0" cy="1139330"/>
                </a:xfrm>
                <a:prstGeom prst="line">
                  <a:avLst/>
                </a:prstGeom>
                <a:ln w="28575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3" name="Přímá spojnice 272">
                  <a:extLst>
                    <a:ext uri="{FF2B5EF4-FFF2-40B4-BE49-F238E27FC236}">
                      <a16:creationId xmlns:a16="http://schemas.microsoft.com/office/drawing/2014/main" id="{54EA313A-4FE0-49D2-AC6C-57FB19A6EDF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7899277" y="572441"/>
                  <a:ext cx="0" cy="582717"/>
                </a:xfrm>
                <a:prstGeom prst="line">
                  <a:avLst/>
                </a:prstGeom>
                <a:ln w="28575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4" name="Přímá spojnice 273">
                  <a:extLst>
                    <a:ext uri="{FF2B5EF4-FFF2-40B4-BE49-F238E27FC236}">
                      <a16:creationId xmlns:a16="http://schemas.microsoft.com/office/drawing/2014/main" id="{A2CD5D85-BACD-4C48-B681-BC8BA8AA121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160096" y="555622"/>
                  <a:ext cx="0" cy="582717"/>
                </a:xfrm>
                <a:prstGeom prst="line">
                  <a:avLst/>
                </a:prstGeom>
                <a:ln w="28575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5" name="Přímá spojnice 274">
                  <a:extLst>
                    <a:ext uri="{FF2B5EF4-FFF2-40B4-BE49-F238E27FC236}">
                      <a16:creationId xmlns:a16="http://schemas.microsoft.com/office/drawing/2014/main" id="{6F822E61-0356-4E2B-BD72-CC9F89CA373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630843" y="515131"/>
                  <a:ext cx="0" cy="1634618"/>
                </a:xfrm>
                <a:prstGeom prst="line">
                  <a:avLst/>
                </a:prstGeom>
                <a:ln w="28575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6" name="Přímá spojnice 275">
                  <a:extLst>
                    <a:ext uri="{FF2B5EF4-FFF2-40B4-BE49-F238E27FC236}">
                      <a16:creationId xmlns:a16="http://schemas.microsoft.com/office/drawing/2014/main" id="{6E78EE74-E611-40C9-8E45-27A247591EC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135666" y="1138339"/>
                  <a:ext cx="763614" cy="16816"/>
                </a:xfrm>
                <a:prstGeom prst="line">
                  <a:avLst/>
                </a:prstGeom>
                <a:ln w="28575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7" name="Přímá spojnice 276">
                  <a:extLst>
                    <a:ext uri="{FF2B5EF4-FFF2-40B4-BE49-F238E27FC236}">
                      <a16:creationId xmlns:a16="http://schemas.microsoft.com/office/drawing/2014/main" id="{1ABABC54-D21D-4291-A094-FF9655621C2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590049" y="1138339"/>
                  <a:ext cx="0" cy="536143"/>
                </a:xfrm>
                <a:prstGeom prst="line">
                  <a:avLst/>
                </a:prstGeom>
                <a:ln w="28575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8" name="Přímá spojnice 277">
                  <a:extLst>
                    <a:ext uri="{FF2B5EF4-FFF2-40B4-BE49-F238E27FC236}">
                      <a16:creationId xmlns:a16="http://schemas.microsoft.com/office/drawing/2014/main" id="{07BE11F3-CADA-424C-9377-98CAC3D3B71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561017" y="1685595"/>
                  <a:ext cx="813361" cy="6978"/>
                </a:xfrm>
                <a:prstGeom prst="line">
                  <a:avLst/>
                </a:prstGeom>
                <a:ln w="28575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9" name="Přímá spojnice 278">
                  <a:extLst>
                    <a:ext uri="{FF2B5EF4-FFF2-40B4-BE49-F238E27FC236}">
                      <a16:creationId xmlns:a16="http://schemas.microsoft.com/office/drawing/2014/main" id="{CDCFD9C8-4558-414A-B035-E34C8F95836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623163" y="2147237"/>
                  <a:ext cx="1424253" cy="7541"/>
                </a:xfrm>
                <a:prstGeom prst="line">
                  <a:avLst/>
                </a:prstGeom>
                <a:ln w="28575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0" name="Přímá spojnice 279">
                  <a:extLst>
                    <a:ext uri="{FF2B5EF4-FFF2-40B4-BE49-F238E27FC236}">
                      <a16:creationId xmlns:a16="http://schemas.microsoft.com/office/drawing/2014/main" id="{79D3CA3E-8A3E-4465-B2F2-4342589C6DD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047418" y="1674483"/>
                  <a:ext cx="0" cy="490572"/>
                </a:xfrm>
                <a:prstGeom prst="line">
                  <a:avLst/>
                </a:prstGeom>
                <a:ln w="28575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7" name="Přímá spojnice 296">
                  <a:extLst>
                    <a:ext uri="{FF2B5EF4-FFF2-40B4-BE49-F238E27FC236}">
                      <a16:creationId xmlns:a16="http://schemas.microsoft.com/office/drawing/2014/main" id="{A192D2A5-7238-4D62-8159-DC1DE15BBB2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410832" y="2170132"/>
                  <a:ext cx="0" cy="536143"/>
                </a:xfrm>
                <a:prstGeom prst="line">
                  <a:avLst/>
                </a:prstGeom>
                <a:ln w="28575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263" name="Ovál 262">
              <a:extLst>
                <a:ext uri="{FF2B5EF4-FFF2-40B4-BE49-F238E27FC236}">
                  <a16:creationId xmlns:a16="http://schemas.microsoft.com/office/drawing/2014/main" id="{C461CA5A-1109-40D2-B90A-D5275E7626BA}"/>
                </a:ext>
              </a:extLst>
            </p:cNvPr>
            <p:cNvSpPr/>
            <p:nvPr/>
          </p:nvSpPr>
          <p:spPr>
            <a:xfrm>
              <a:off x="2187015" y="3496037"/>
              <a:ext cx="297869" cy="305032"/>
            </a:xfrm>
            <a:prstGeom prst="ellipse">
              <a:avLst/>
            </a:prstGeom>
            <a:solidFill>
              <a:srgbClr val="FFFF9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sz="12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a</a:t>
              </a:r>
            </a:p>
          </p:txBody>
        </p:sp>
        <p:sp>
          <p:nvSpPr>
            <p:cNvPr id="264" name="Ovál 263">
              <a:extLst>
                <a:ext uri="{FF2B5EF4-FFF2-40B4-BE49-F238E27FC236}">
                  <a16:creationId xmlns:a16="http://schemas.microsoft.com/office/drawing/2014/main" id="{136B3EEF-4DA2-4C16-B349-FE15C12F65B0}"/>
                </a:ext>
              </a:extLst>
            </p:cNvPr>
            <p:cNvSpPr/>
            <p:nvPr/>
          </p:nvSpPr>
          <p:spPr>
            <a:xfrm>
              <a:off x="2391379" y="2419898"/>
              <a:ext cx="297870" cy="305031"/>
            </a:xfrm>
            <a:prstGeom prst="ellipse">
              <a:avLst/>
            </a:prstGeom>
            <a:solidFill>
              <a:srgbClr val="FFFF9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sz="12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d</a:t>
              </a:r>
              <a:endParaRPr lang="cs-CZ" sz="1200" dirty="0"/>
            </a:p>
          </p:txBody>
        </p:sp>
        <p:sp>
          <p:nvSpPr>
            <p:cNvPr id="265" name="Ovál 264">
              <a:extLst>
                <a:ext uri="{FF2B5EF4-FFF2-40B4-BE49-F238E27FC236}">
                  <a16:creationId xmlns:a16="http://schemas.microsoft.com/office/drawing/2014/main" id="{27729912-DBC7-4E96-89DE-31B004F6FFAB}"/>
                </a:ext>
              </a:extLst>
            </p:cNvPr>
            <p:cNvSpPr/>
            <p:nvPr/>
          </p:nvSpPr>
          <p:spPr>
            <a:xfrm>
              <a:off x="2909147" y="2975887"/>
              <a:ext cx="297870" cy="305031"/>
            </a:xfrm>
            <a:prstGeom prst="ellipse">
              <a:avLst/>
            </a:prstGeom>
            <a:solidFill>
              <a:srgbClr val="FFFF9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sz="12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c</a:t>
              </a:r>
            </a:p>
          </p:txBody>
        </p:sp>
        <p:sp>
          <p:nvSpPr>
            <p:cNvPr id="266" name="Ovál 265">
              <a:extLst>
                <a:ext uri="{FF2B5EF4-FFF2-40B4-BE49-F238E27FC236}">
                  <a16:creationId xmlns:a16="http://schemas.microsoft.com/office/drawing/2014/main" id="{7039E0A8-CDDC-4F8F-939F-96D1CB1EF599}"/>
                </a:ext>
              </a:extLst>
            </p:cNvPr>
            <p:cNvSpPr/>
            <p:nvPr/>
          </p:nvSpPr>
          <p:spPr>
            <a:xfrm>
              <a:off x="2879659" y="3486407"/>
              <a:ext cx="297869" cy="305032"/>
            </a:xfrm>
            <a:prstGeom prst="ellipse">
              <a:avLst/>
            </a:prstGeom>
            <a:solidFill>
              <a:srgbClr val="FFFF9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sz="12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b</a:t>
              </a:r>
            </a:p>
          </p:txBody>
        </p:sp>
      </p:grpSp>
      <p:sp>
        <p:nvSpPr>
          <p:cNvPr id="298" name="TextovéPole 297">
            <a:extLst>
              <a:ext uri="{FF2B5EF4-FFF2-40B4-BE49-F238E27FC236}">
                <a16:creationId xmlns:a16="http://schemas.microsoft.com/office/drawing/2014/main" id="{07EA459A-DC9C-445B-ACDA-D7CAFE408329}"/>
              </a:ext>
            </a:extLst>
          </p:cNvPr>
          <p:cNvSpPr txBox="1"/>
          <p:nvPr/>
        </p:nvSpPr>
        <p:spPr>
          <a:xfrm>
            <a:off x="2362822" y="7442647"/>
            <a:ext cx="417530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b="1" dirty="0">
                <a:ln w="0"/>
              </a:rPr>
              <a:t>3. Které kolečko odpovídá poslednímu společnému předku myši a hřibu?</a:t>
            </a:r>
          </a:p>
          <a:p>
            <a:pPr marL="342900" indent="-342900">
              <a:buFont typeface="+mj-lt"/>
              <a:buAutoNum type="alphaLcParenR"/>
            </a:pPr>
            <a:r>
              <a:rPr lang="cs-CZ" sz="1200" dirty="0">
                <a:ln w="0"/>
              </a:rPr>
              <a:t>kolečko „a“</a:t>
            </a:r>
          </a:p>
          <a:p>
            <a:pPr marL="342900" indent="-342900">
              <a:buFont typeface="+mj-lt"/>
              <a:buAutoNum type="alphaLcParenR"/>
            </a:pPr>
            <a:r>
              <a:rPr lang="cs-CZ" sz="1200" dirty="0">
                <a:ln w="0"/>
              </a:rPr>
              <a:t>kolečko „b“</a:t>
            </a:r>
          </a:p>
          <a:p>
            <a:pPr marL="342900" indent="-342900">
              <a:buFont typeface="+mj-lt"/>
              <a:buAutoNum type="alphaLcParenR"/>
            </a:pPr>
            <a:r>
              <a:rPr lang="cs-CZ" sz="1200" dirty="0">
                <a:ln w="0"/>
              </a:rPr>
              <a:t>kolečko „c“</a:t>
            </a:r>
          </a:p>
          <a:p>
            <a:pPr marL="342900" indent="-342900">
              <a:buFont typeface="+mj-lt"/>
              <a:buAutoNum type="alphaLcParenR"/>
            </a:pPr>
            <a:r>
              <a:rPr lang="cs-CZ" sz="1200" dirty="0">
                <a:ln w="0"/>
              </a:rPr>
              <a:t>kolečko „d“</a:t>
            </a:r>
          </a:p>
          <a:p>
            <a:endParaRPr lang="cs-CZ" sz="1200" dirty="0">
              <a:ln w="0"/>
            </a:endParaRPr>
          </a:p>
        </p:txBody>
      </p:sp>
      <p:sp>
        <p:nvSpPr>
          <p:cNvPr id="2" name="Obdélník 1">
            <a:extLst>
              <a:ext uri="{FF2B5EF4-FFF2-40B4-BE49-F238E27FC236}">
                <a16:creationId xmlns:a16="http://schemas.microsoft.com/office/drawing/2014/main" id="{CCEF4ADB-85E6-4A89-AC5E-7B388DA28CC1}"/>
              </a:ext>
            </a:extLst>
          </p:cNvPr>
          <p:cNvSpPr/>
          <p:nvPr/>
        </p:nvSpPr>
        <p:spPr>
          <a:xfrm>
            <a:off x="1920403" y="3706338"/>
            <a:ext cx="102047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200" b="1" dirty="0">
                <a:ln w="0"/>
              </a:rPr>
              <a:t>Zdůvodnění</a:t>
            </a:r>
            <a:r>
              <a:rPr lang="cs-CZ" sz="1200" dirty="0">
                <a:ln w="0"/>
              </a:rPr>
              <a:t>: </a:t>
            </a:r>
          </a:p>
        </p:txBody>
      </p:sp>
      <p:sp>
        <p:nvSpPr>
          <p:cNvPr id="53" name="Obdélník 52">
            <a:extLst>
              <a:ext uri="{FF2B5EF4-FFF2-40B4-BE49-F238E27FC236}">
                <a16:creationId xmlns:a16="http://schemas.microsoft.com/office/drawing/2014/main" id="{8EC32BA6-B428-41B5-A985-3F04B37073CD}"/>
              </a:ext>
            </a:extLst>
          </p:cNvPr>
          <p:cNvSpPr/>
          <p:nvPr/>
        </p:nvSpPr>
        <p:spPr>
          <a:xfrm>
            <a:off x="1944062" y="6236099"/>
            <a:ext cx="102047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200" b="1" dirty="0">
                <a:ln w="0"/>
              </a:rPr>
              <a:t>Zdůvodnění</a:t>
            </a:r>
            <a:r>
              <a:rPr lang="cs-CZ" sz="1200" dirty="0">
                <a:ln w="0"/>
              </a:rPr>
              <a:t>: </a:t>
            </a:r>
          </a:p>
        </p:txBody>
      </p:sp>
      <p:sp>
        <p:nvSpPr>
          <p:cNvPr id="54" name="Obdélník 53">
            <a:extLst>
              <a:ext uri="{FF2B5EF4-FFF2-40B4-BE49-F238E27FC236}">
                <a16:creationId xmlns:a16="http://schemas.microsoft.com/office/drawing/2014/main" id="{C93817FE-E09A-4AD1-BC12-82CE7E9780EE}"/>
              </a:ext>
            </a:extLst>
          </p:cNvPr>
          <p:cNvSpPr/>
          <p:nvPr/>
        </p:nvSpPr>
        <p:spPr>
          <a:xfrm>
            <a:off x="1916725" y="8657700"/>
            <a:ext cx="102047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200" b="1" dirty="0">
                <a:ln w="0"/>
              </a:rPr>
              <a:t>Zdůvodnění</a:t>
            </a:r>
            <a:r>
              <a:rPr lang="cs-CZ" sz="1200" dirty="0">
                <a:ln w="0"/>
              </a:rPr>
              <a:t>: </a:t>
            </a:r>
          </a:p>
        </p:txBody>
      </p:sp>
    </p:spTree>
    <p:extLst>
      <p:ext uri="{BB962C8B-B14F-4D97-AF65-F5344CB8AC3E}">
        <p14:creationId xmlns:p14="http://schemas.microsoft.com/office/powerpoint/2010/main" val="24597685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Skupina 50">
            <a:extLst>
              <a:ext uri="{FF2B5EF4-FFF2-40B4-BE49-F238E27FC236}">
                <a16:creationId xmlns:a16="http://schemas.microsoft.com/office/drawing/2014/main" id="{5AC2E474-9B28-4C9B-AB08-F21B0450D623}"/>
              </a:ext>
            </a:extLst>
          </p:cNvPr>
          <p:cNvGrpSpPr/>
          <p:nvPr/>
        </p:nvGrpSpPr>
        <p:grpSpPr>
          <a:xfrm>
            <a:off x="248759" y="3430189"/>
            <a:ext cx="2427554" cy="1891120"/>
            <a:chOff x="4687113" y="1888893"/>
            <a:chExt cx="4780675" cy="3142617"/>
          </a:xfrm>
        </p:grpSpPr>
        <p:sp>
          <p:nvSpPr>
            <p:cNvPr id="52" name="TextovéPole 51">
              <a:extLst>
                <a:ext uri="{FF2B5EF4-FFF2-40B4-BE49-F238E27FC236}">
                  <a16:creationId xmlns:a16="http://schemas.microsoft.com/office/drawing/2014/main" id="{54509CA5-B844-41F4-BCDE-E6F3D9797329}"/>
                </a:ext>
              </a:extLst>
            </p:cNvPr>
            <p:cNvSpPr txBox="1"/>
            <p:nvPr/>
          </p:nvSpPr>
          <p:spPr>
            <a:xfrm rot="19340908">
              <a:off x="4687113" y="1903199"/>
              <a:ext cx="2342757" cy="4370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200" dirty="0"/>
                <a:t>vlk</a:t>
              </a:r>
            </a:p>
          </p:txBody>
        </p:sp>
        <p:sp>
          <p:nvSpPr>
            <p:cNvPr id="53" name="TextovéPole 52">
              <a:extLst>
                <a:ext uri="{FF2B5EF4-FFF2-40B4-BE49-F238E27FC236}">
                  <a16:creationId xmlns:a16="http://schemas.microsoft.com/office/drawing/2014/main" id="{41CA3DFA-5BE3-4D58-A3C8-CAC5F9FCEE31}"/>
                </a:ext>
              </a:extLst>
            </p:cNvPr>
            <p:cNvSpPr txBox="1"/>
            <p:nvPr/>
          </p:nvSpPr>
          <p:spPr>
            <a:xfrm rot="19340908">
              <a:off x="7008662" y="1888893"/>
              <a:ext cx="2342756" cy="4370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200" dirty="0"/>
                <a:t>tuleň</a:t>
              </a:r>
            </a:p>
          </p:txBody>
        </p:sp>
        <p:sp>
          <p:nvSpPr>
            <p:cNvPr id="54" name="TextovéPole 53">
              <a:extLst>
                <a:ext uri="{FF2B5EF4-FFF2-40B4-BE49-F238E27FC236}">
                  <a16:creationId xmlns:a16="http://schemas.microsoft.com/office/drawing/2014/main" id="{21DC09C8-A1A5-4BA1-A9A6-8EB533ABD63A}"/>
                </a:ext>
              </a:extLst>
            </p:cNvPr>
            <p:cNvSpPr txBox="1"/>
            <p:nvPr/>
          </p:nvSpPr>
          <p:spPr>
            <a:xfrm rot="19340908">
              <a:off x="5362754" y="1915872"/>
              <a:ext cx="2342756" cy="4370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200" dirty="0"/>
                <a:t>medvěd</a:t>
              </a:r>
            </a:p>
          </p:txBody>
        </p:sp>
        <p:sp>
          <p:nvSpPr>
            <p:cNvPr id="55" name="TextovéPole 54">
              <a:extLst>
                <a:ext uri="{FF2B5EF4-FFF2-40B4-BE49-F238E27FC236}">
                  <a16:creationId xmlns:a16="http://schemas.microsoft.com/office/drawing/2014/main" id="{EF3BC53B-4CBB-4855-8C45-59C03A96914C}"/>
                </a:ext>
              </a:extLst>
            </p:cNvPr>
            <p:cNvSpPr txBox="1"/>
            <p:nvPr/>
          </p:nvSpPr>
          <p:spPr>
            <a:xfrm rot="19340908">
              <a:off x="6184320" y="2008507"/>
              <a:ext cx="2008849" cy="4370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200" dirty="0"/>
                <a:t>lachtan</a:t>
              </a:r>
            </a:p>
          </p:txBody>
        </p:sp>
        <p:grpSp>
          <p:nvGrpSpPr>
            <p:cNvPr id="56" name="Skupina 55">
              <a:extLst>
                <a:ext uri="{FF2B5EF4-FFF2-40B4-BE49-F238E27FC236}">
                  <a16:creationId xmlns:a16="http://schemas.microsoft.com/office/drawing/2014/main" id="{16DAA06C-8084-4C01-8BCB-6300EAA8422F}"/>
                </a:ext>
              </a:extLst>
            </p:cNvPr>
            <p:cNvGrpSpPr/>
            <p:nvPr/>
          </p:nvGrpSpPr>
          <p:grpSpPr>
            <a:xfrm>
              <a:off x="5144153" y="2752869"/>
              <a:ext cx="4323635" cy="2278641"/>
              <a:chOff x="5144153" y="2752869"/>
              <a:chExt cx="4323635" cy="2278641"/>
            </a:xfrm>
          </p:grpSpPr>
          <p:sp>
            <p:nvSpPr>
              <p:cNvPr id="57" name="TextovéPole 56">
                <a:extLst>
                  <a:ext uri="{FF2B5EF4-FFF2-40B4-BE49-F238E27FC236}">
                    <a16:creationId xmlns:a16="http://schemas.microsoft.com/office/drawing/2014/main" id="{16B36C69-9CE0-4167-9635-4BACDB9E6029}"/>
                  </a:ext>
                </a:extLst>
              </p:cNvPr>
              <p:cNvSpPr txBox="1"/>
              <p:nvPr/>
            </p:nvSpPr>
            <p:spPr>
              <a:xfrm>
                <a:off x="6618604" y="4030244"/>
                <a:ext cx="1781253" cy="4370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1200" dirty="0"/>
                  <a:t>krátký ocas</a:t>
                </a:r>
              </a:p>
            </p:txBody>
          </p:sp>
          <p:sp>
            <p:nvSpPr>
              <p:cNvPr id="58" name="TextovéPole 57">
                <a:extLst>
                  <a:ext uri="{FF2B5EF4-FFF2-40B4-BE49-F238E27FC236}">
                    <a16:creationId xmlns:a16="http://schemas.microsoft.com/office/drawing/2014/main" id="{26A13BC4-B35E-4EF6-BC44-40C0D762AA22}"/>
                  </a:ext>
                </a:extLst>
              </p:cNvPr>
              <p:cNvSpPr txBox="1"/>
              <p:nvPr/>
            </p:nvSpPr>
            <p:spPr>
              <a:xfrm>
                <a:off x="7138701" y="3490182"/>
                <a:ext cx="1385396" cy="4370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1200" dirty="0"/>
                  <a:t>ploutve</a:t>
                </a:r>
              </a:p>
            </p:txBody>
          </p:sp>
          <p:sp>
            <p:nvSpPr>
              <p:cNvPr id="59" name="TextovéPole 58">
                <a:extLst>
                  <a:ext uri="{FF2B5EF4-FFF2-40B4-BE49-F238E27FC236}">
                    <a16:creationId xmlns:a16="http://schemas.microsoft.com/office/drawing/2014/main" id="{C2631646-41E8-4C20-AD28-EA534CD45988}"/>
                  </a:ext>
                </a:extLst>
              </p:cNvPr>
              <p:cNvSpPr txBox="1"/>
              <p:nvPr/>
            </p:nvSpPr>
            <p:spPr>
              <a:xfrm>
                <a:off x="7536143" y="2839594"/>
                <a:ext cx="1931645" cy="4370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1200" dirty="0"/>
                  <a:t>ztráta boltce</a:t>
                </a:r>
              </a:p>
            </p:txBody>
          </p:sp>
          <p:grpSp>
            <p:nvGrpSpPr>
              <p:cNvPr id="60" name="Skupina 59">
                <a:extLst>
                  <a:ext uri="{FF2B5EF4-FFF2-40B4-BE49-F238E27FC236}">
                    <a16:creationId xmlns:a16="http://schemas.microsoft.com/office/drawing/2014/main" id="{CC71FA92-158F-4D80-A547-8179F4CF8916}"/>
                  </a:ext>
                </a:extLst>
              </p:cNvPr>
              <p:cNvGrpSpPr/>
              <p:nvPr/>
            </p:nvGrpSpPr>
            <p:grpSpPr>
              <a:xfrm>
                <a:off x="5144153" y="2752869"/>
                <a:ext cx="2251242" cy="2278641"/>
                <a:chOff x="6123790" y="4293237"/>
                <a:chExt cx="2251242" cy="2278641"/>
              </a:xfrm>
            </p:grpSpPr>
            <p:cxnSp>
              <p:nvCxnSpPr>
                <p:cNvPr id="64" name="Přímá spojnice 63">
                  <a:extLst>
                    <a:ext uri="{FF2B5EF4-FFF2-40B4-BE49-F238E27FC236}">
                      <a16:creationId xmlns:a16="http://schemas.microsoft.com/office/drawing/2014/main" id="{F1EF4AA4-F91A-4044-A644-BC3E684446E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875978" y="4312037"/>
                  <a:ext cx="0" cy="1184824"/>
                </a:xfrm>
                <a:prstGeom prst="line">
                  <a:avLst/>
                </a:prstGeom>
                <a:ln w="28575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" name="Přímá spojnice 64">
                  <a:extLst>
                    <a:ext uri="{FF2B5EF4-FFF2-40B4-BE49-F238E27FC236}">
                      <a16:creationId xmlns:a16="http://schemas.microsoft.com/office/drawing/2014/main" id="{708E3FCF-0877-4800-975F-D84541E4FAD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8375032" y="4350812"/>
                  <a:ext cx="0" cy="605986"/>
                </a:xfrm>
                <a:prstGeom prst="line">
                  <a:avLst/>
                </a:prstGeom>
                <a:ln w="28575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Přímá spojnice 65">
                  <a:extLst>
                    <a:ext uri="{FF2B5EF4-FFF2-40B4-BE49-F238E27FC236}">
                      <a16:creationId xmlns:a16="http://schemas.microsoft.com/office/drawing/2014/main" id="{F8774A54-2236-4D40-A252-B168E6343BA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541353" y="4333323"/>
                  <a:ext cx="0" cy="605986"/>
                </a:xfrm>
                <a:prstGeom prst="line">
                  <a:avLst/>
                </a:prstGeom>
                <a:ln w="28575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7" name="Přímá spojnice 66">
                  <a:extLst>
                    <a:ext uri="{FF2B5EF4-FFF2-40B4-BE49-F238E27FC236}">
                      <a16:creationId xmlns:a16="http://schemas.microsoft.com/office/drawing/2014/main" id="{20FFBBC9-6A1B-4AC0-AAF3-E784B28FB88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132452" y="4293237"/>
                  <a:ext cx="0" cy="1699891"/>
                </a:xfrm>
                <a:prstGeom prst="line">
                  <a:avLst/>
                </a:prstGeom>
                <a:ln w="28575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" name="Přímá spojnice 67">
                  <a:extLst>
                    <a:ext uri="{FF2B5EF4-FFF2-40B4-BE49-F238E27FC236}">
                      <a16:creationId xmlns:a16="http://schemas.microsoft.com/office/drawing/2014/main" id="{ABEAEFE4-6928-4364-ABD0-C1E78C027B2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513800" y="4939309"/>
                  <a:ext cx="861232" cy="17487"/>
                </a:xfrm>
                <a:prstGeom prst="line">
                  <a:avLst/>
                </a:prstGeom>
                <a:ln w="28575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" name="Přímá spojnice 68">
                  <a:extLst>
                    <a:ext uri="{FF2B5EF4-FFF2-40B4-BE49-F238E27FC236}">
                      <a16:creationId xmlns:a16="http://schemas.microsoft.com/office/drawing/2014/main" id="{D200249B-6922-4DD5-84FB-48B54DD9991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026272" y="4939309"/>
                  <a:ext cx="0" cy="557552"/>
                </a:xfrm>
                <a:prstGeom prst="line">
                  <a:avLst/>
                </a:prstGeom>
                <a:ln w="28575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0" name="Přímá spojnice 69">
                  <a:extLst>
                    <a:ext uri="{FF2B5EF4-FFF2-40B4-BE49-F238E27FC236}">
                      <a16:creationId xmlns:a16="http://schemas.microsoft.com/office/drawing/2014/main" id="{96BDB7F0-B975-46D5-A077-ECB1FE3A152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875978" y="5496861"/>
                  <a:ext cx="1150294" cy="0"/>
                </a:xfrm>
                <a:prstGeom prst="line">
                  <a:avLst/>
                </a:prstGeom>
                <a:ln w="28575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" name="Přímá spojnice 70">
                  <a:extLst>
                    <a:ext uri="{FF2B5EF4-FFF2-40B4-BE49-F238E27FC236}">
                      <a16:creationId xmlns:a16="http://schemas.microsoft.com/office/drawing/2014/main" id="{A1C14C47-4643-48CF-84D2-E7387D26289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123790" y="5993127"/>
                  <a:ext cx="1404679" cy="5229"/>
                </a:xfrm>
                <a:prstGeom prst="line">
                  <a:avLst/>
                </a:prstGeom>
                <a:ln w="28575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" name="Přímá spojnice 71">
                  <a:extLst>
                    <a:ext uri="{FF2B5EF4-FFF2-40B4-BE49-F238E27FC236}">
                      <a16:creationId xmlns:a16="http://schemas.microsoft.com/office/drawing/2014/main" id="{C9B03660-EBC5-4107-89B3-6247F5ED6AC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527599" y="5496861"/>
                  <a:ext cx="0" cy="510161"/>
                </a:xfrm>
                <a:prstGeom prst="line">
                  <a:avLst/>
                </a:prstGeom>
                <a:ln w="28575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" name="Přímá spojnice 72">
                  <a:extLst>
                    <a:ext uri="{FF2B5EF4-FFF2-40B4-BE49-F238E27FC236}">
                      <a16:creationId xmlns:a16="http://schemas.microsoft.com/office/drawing/2014/main" id="{6E4ECBD0-481B-423A-8E00-EB020DFB9B9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012152" y="6014326"/>
                  <a:ext cx="0" cy="557552"/>
                </a:xfrm>
                <a:prstGeom prst="line">
                  <a:avLst/>
                </a:prstGeom>
                <a:ln w="28575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1" name="Obdélník 60">
                <a:extLst>
                  <a:ext uri="{FF2B5EF4-FFF2-40B4-BE49-F238E27FC236}">
                    <a16:creationId xmlns:a16="http://schemas.microsoft.com/office/drawing/2014/main" id="{14927396-862E-42D2-9615-0D1FFE23CB7D}"/>
                  </a:ext>
                </a:extLst>
              </p:cNvPr>
              <p:cNvSpPr/>
              <p:nvPr/>
            </p:nvSpPr>
            <p:spPr>
              <a:xfrm>
                <a:off x="6895767" y="3709156"/>
                <a:ext cx="324546" cy="63878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200" dirty="0">
                  <a:ln w="0"/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62" name="Obdélník 61">
                <a:extLst>
                  <a:ext uri="{FF2B5EF4-FFF2-40B4-BE49-F238E27FC236}">
                    <a16:creationId xmlns:a16="http://schemas.microsoft.com/office/drawing/2014/main" id="{CFF01BDF-2536-43B5-9EEB-22FA633F363F}"/>
                  </a:ext>
                </a:extLst>
              </p:cNvPr>
              <p:cNvSpPr/>
              <p:nvPr/>
            </p:nvSpPr>
            <p:spPr>
              <a:xfrm>
                <a:off x="7270002" y="3037151"/>
                <a:ext cx="324546" cy="63878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200" dirty="0">
                  <a:ln w="0"/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63" name="Obdélník 62">
                <a:extLst>
                  <a:ext uri="{FF2B5EF4-FFF2-40B4-BE49-F238E27FC236}">
                    <a16:creationId xmlns:a16="http://schemas.microsoft.com/office/drawing/2014/main" id="{860030E9-A36A-4968-802C-7104119700AB}"/>
                  </a:ext>
                </a:extLst>
              </p:cNvPr>
              <p:cNvSpPr/>
              <p:nvPr/>
            </p:nvSpPr>
            <p:spPr>
              <a:xfrm>
                <a:off x="6395221" y="4222605"/>
                <a:ext cx="324546" cy="63878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200" dirty="0">
                  <a:ln w="0"/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</p:grpSp>
      <p:sp>
        <p:nvSpPr>
          <p:cNvPr id="74" name="TextovéPole 73">
            <a:extLst>
              <a:ext uri="{FF2B5EF4-FFF2-40B4-BE49-F238E27FC236}">
                <a16:creationId xmlns:a16="http://schemas.microsoft.com/office/drawing/2014/main" id="{06E3AFA6-8281-48E0-9B61-83546A43CC8C}"/>
              </a:ext>
            </a:extLst>
          </p:cNvPr>
          <p:cNvSpPr txBox="1"/>
          <p:nvPr/>
        </p:nvSpPr>
        <p:spPr>
          <a:xfrm>
            <a:off x="2693376" y="3748921"/>
            <a:ext cx="392216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b="1" dirty="0">
                <a:ln w="0"/>
              </a:rPr>
              <a:t>5. Předpokládejte, že předek všech těchto druhů měl dlouhý ocas, končetiny k běhání a ušní boltce. Podle zobrazeného stromu odvoďte, které znaky má lachtan:</a:t>
            </a:r>
          </a:p>
          <a:p>
            <a:pPr marL="342900" indent="-342900">
              <a:buFont typeface="+mj-lt"/>
              <a:buAutoNum type="alphaLcParenR"/>
            </a:pPr>
            <a:r>
              <a:rPr lang="cs-CZ" sz="1200" dirty="0">
                <a:ln w="0"/>
              </a:rPr>
              <a:t>dlouhý ocas, končetiny k běhání, ušní boltce</a:t>
            </a:r>
          </a:p>
          <a:p>
            <a:pPr marL="342900" indent="-342900">
              <a:buFont typeface="+mj-lt"/>
              <a:buAutoNum type="alphaLcParenR"/>
            </a:pPr>
            <a:r>
              <a:rPr lang="cs-CZ" sz="1200" dirty="0">
                <a:ln w="0"/>
              </a:rPr>
              <a:t>krátký ocas, končetiny k běhání, ušní boltce</a:t>
            </a:r>
          </a:p>
          <a:p>
            <a:pPr marL="342900" indent="-342900">
              <a:buFont typeface="+mj-lt"/>
              <a:buAutoNum type="alphaLcParenR"/>
            </a:pPr>
            <a:r>
              <a:rPr lang="cs-CZ" sz="1200" dirty="0">
                <a:ln w="0"/>
              </a:rPr>
              <a:t>krátký ocas, ploutve, bez ušního boltce</a:t>
            </a:r>
          </a:p>
          <a:p>
            <a:pPr marL="342900" indent="-342900">
              <a:buFont typeface="+mj-lt"/>
              <a:buAutoNum type="alphaLcParenR"/>
            </a:pPr>
            <a:r>
              <a:rPr lang="cs-CZ" sz="1200" dirty="0">
                <a:ln w="0"/>
              </a:rPr>
              <a:t>krátký ocas, ploutve, ušní boltce</a:t>
            </a:r>
          </a:p>
          <a:p>
            <a:endParaRPr lang="cs-CZ" sz="1200" dirty="0">
              <a:ln w="0"/>
            </a:endParaRPr>
          </a:p>
        </p:txBody>
      </p:sp>
      <p:grpSp>
        <p:nvGrpSpPr>
          <p:cNvPr id="75" name="Skupina 74">
            <a:extLst>
              <a:ext uri="{FF2B5EF4-FFF2-40B4-BE49-F238E27FC236}">
                <a16:creationId xmlns:a16="http://schemas.microsoft.com/office/drawing/2014/main" id="{FB67479E-FFD5-4B2E-93CA-9EACBC585376}"/>
              </a:ext>
            </a:extLst>
          </p:cNvPr>
          <p:cNvGrpSpPr/>
          <p:nvPr/>
        </p:nvGrpSpPr>
        <p:grpSpPr>
          <a:xfrm>
            <a:off x="318688" y="6622564"/>
            <a:ext cx="2394764" cy="1937484"/>
            <a:chOff x="1142824" y="900807"/>
            <a:chExt cx="4665038" cy="3171128"/>
          </a:xfrm>
        </p:grpSpPr>
        <p:sp>
          <p:nvSpPr>
            <p:cNvPr id="76" name="TextovéPole 75">
              <a:extLst>
                <a:ext uri="{FF2B5EF4-FFF2-40B4-BE49-F238E27FC236}">
                  <a16:creationId xmlns:a16="http://schemas.microsoft.com/office/drawing/2014/main" id="{E57C032B-2736-4B3B-BC79-46E951631F45}"/>
                </a:ext>
              </a:extLst>
            </p:cNvPr>
            <p:cNvSpPr txBox="1"/>
            <p:nvPr/>
          </p:nvSpPr>
          <p:spPr>
            <a:xfrm rot="19340908">
              <a:off x="2682411" y="940926"/>
              <a:ext cx="2342758" cy="4533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200" dirty="0"/>
                <a:t>mechorosty</a:t>
              </a:r>
            </a:p>
          </p:txBody>
        </p:sp>
        <p:sp>
          <p:nvSpPr>
            <p:cNvPr id="77" name="TextovéPole 76">
              <a:extLst>
                <a:ext uri="{FF2B5EF4-FFF2-40B4-BE49-F238E27FC236}">
                  <a16:creationId xmlns:a16="http://schemas.microsoft.com/office/drawing/2014/main" id="{3EDA5BCF-CDCE-4505-AD96-16038869A70B}"/>
                </a:ext>
              </a:extLst>
            </p:cNvPr>
            <p:cNvSpPr txBox="1"/>
            <p:nvPr/>
          </p:nvSpPr>
          <p:spPr>
            <a:xfrm rot="19340908">
              <a:off x="1142824" y="900807"/>
              <a:ext cx="2342758" cy="4533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200" dirty="0"/>
                <a:t>ruduchy</a:t>
              </a:r>
            </a:p>
          </p:txBody>
        </p:sp>
        <p:sp>
          <p:nvSpPr>
            <p:cNvPr id="78" name="TextovéPole 77">
              <a:extLst>
                <a:ext uri="{FF2B5EF4-FFF2-40B4-BE49-F238E27FC236}">
                  <a16:creationId xmlns:a16="http://schemas.microsoft.com/office/drawing/2014/main" id="{116D55DA-33D6-4EC5-99AF-CFC4AEACF671}"/>
                </a:ext>
              </a:extLst>
            </p:cNvPr>
            <p:cNvSpPr txBox="1"/>
            <p:nvPr/>
          </p:nvSpPr>
          <p:spPr>
            <a:xfrm rot="19340908">
              <a:off x="1900380" y="993442"/>
              <a:ext cx="2008850" cy="4533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200" dirty="0"/>
                <a:t>zelené řasy</a:t>
              </a:r>
            </a:p>
          </p:txBody>
        </p:sp>
        <p:sp>
          <p:nvSpPr>
            <p:cNvPr id="79" name="TextovéPole 78">
              <a:extLst>
                <a:ext uri="{FF2B5EF4-FFF2-40B4-BE49-F238E27FC236}">
                  <a16:creationId xmlns:a16="http://schemas.microsoft.com/office/drawing/2014/main" id="{4FB9F085-E9DF-47AC-8D02-8CFB35942F95}"/>
                </a:ext>
              </a:extLst>
            </p:cNvPr>
            <p:cNvSpPr txBox="1"/>
            <p:nvPr/>
          </p:nvSpPr>
          <p:spPr>
            <a:xfrm rot="19340908">
              <a:off x="3465104" y="965620"/>
              <a:ext cx="2342758" cy="4533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200" dirty="0"/>
                <a:t>jehličnany</a:t>
              </a:r>
            </a:p>
          </p:txBody>
        </p:sp>
        <p:grpSp>
          <p:nvGrpSpPr>
            <p:cNvPr id="80" name="Skupina 79">
              <a:extLst>
                <a:ext uri="{FF2B5EF4-FFF2-40B4-BE49-F238E27FC236}">
                  <a16:creationId xmlns:a16="http://schemas.microsoft.com/office/drawing/2014/main" id="{1315B1B6-7871-4D78-8175-9E8DA7829737}"/>
                </a:ext>
              </a:extLst>
            </p:cNvPr>
            <p:cNvGrpSpPr/>
            <p:nvPr/>
          </p:nvGrpSpPr>
          <p:grpSpPr>
            <a:xfrm>
              <a:off x="1616785" y="1793294"/>
              <a:ext cx="2251243" cy="2278641"/>
              <a:chOff x="6623163" y="515131"/>
              <a:chExt cx="1996071" cy="2191145"/>
            </a:xfrm>
          </p:grpSpPr>
          <p:cxnSp>
            <p:nvCxnSpPr>
              <p:cNvPr id="81" name="Přímá spojnice 80">
                <a:extLst>
                  <a:ext uri="{FF2B5EF4-FFF2-40B4-BE49-F238E27FC236}">
                    <a16:creationId xmlns:a16="http://schemas.microsoft.com/office/drawing/2014/main" id="{D4BF7706-F340-4859-80AA-E968293B76E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90093" y="533209"/>
                <a:ext cx="0" cy="1139329"/>
              </a:xfrm>
              <a:prstGeom prst="line">
                <a:avLst/>
              </a:prstGeom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Přímá spojnice 81">
                <a:extLst>
                  <a:ext uri="{FF2B5EF4-FFF2-40B4-BE49-F238E27FC236}">
                    <a16:creationId xmlns:a16="http://schemas.microsoft.com/office/drawing/2014/main" id="{67212886-23F3-4805-9E1A-6057F387E96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619234" y="570495"/>
                <a:ext cx="0" cy="582717"/>
              </a:xfrm>
              <a:prstGeom prst="line">
                <a:avLst/>
              </a:prstGeom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Přímá spojnice 82">
                <a:extLst>
                  <a:ext uri="{FF2B5EF4-FFF2-40B4-BE49-F238E27FC236}">
                    <a16:creationId xmlns:a16="http://schemas.microsoft.com/office/drawing/2014/main" id="{0C0E2843-1FAC-4E01-BA11-0BFA8A055CE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80050" y="553678"/>
                <a:ext cx="0" cy="582717"/>
              </a:xfrm>
              <a:prstGeom prst="line">
                <a:avLst/>
              </a:prstGeom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Přímá spojnice 83">
                <a:extLst>
                  <a:ext uri="{FF2B5EF4-FFF2-40B4-BE49-F238E27FC236}">
                    <a16:creationId xmlns:a16="http://schemas.microsoft.com/office/drawing/2014/main" id="{EBCEE984-F64A-4C29-9F1E-B0A3F5B268F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630843" y="515131"/>
                <a:ext cx="0" cy="1634618"/>
              </a:xfrm>
              <a:prstGeom prst="line">
                <a:avLst/>
              </a:prstGeom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Přímá spojnice 84">
                <a:extLst>
                  <a:ext uri="{FF2B5EF4-FFF2-40B4-BE49-F238E27FC236}">
                    <a16:creationId xmlns:a16="http://schemas.microsoft.com/office/drawing/2014/main" id="{AB8B4EBF-8B77-48A5-9049-E455AF2EB32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55620" y="1136395"/>
                <a:ext cx="763614" cy="16816"/>
              </a:xfrm>
              <a:prstGeom prst="line">
                <a:avLst/>
              </a:prstGeom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Přímá spojnice 85">
                <a:extLst>
                  <a:ext uri="{FF2B5EF4-FFF2-40B4-BE49-F238E27FC236}">
                    <a16:creationId xmlns:a16="http://schemas.microsoft.com/office/drawing/2014/main" id="{200D8DC2-CA36-4BF9-A011-D1E9A5756E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10005" y="1136395"/>
                <a:ext cx="0" cy="536143"/>
              </a:xfrm>
              <a:prstGeom prst="line">
                <a:avLst/>
              </a:prstGeom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Přímá spojnice 86">
                <a:extLst>
                  <a:ext uri="{FF2B5EF4-FFF2-40B4-BE49-F238E27FC236}">
                    <a16:creationId xmlns:a16="http://schemas.microsoft.com/office/drawing/2014/main" id="{5FF11930-1050-49B6-B6A0-B4CBE39D7B7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90093" y="1672538"/>
                <a:ext cx="1019912" cy="0"/>
              </a:xfrm>
              <a:prstGeom prst="line">
                <a:avLst/>
              </a:prstGeom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Přímá spojnice 87">
                <a:extLst>
                  <a:ext uri="{FF2B5EF4-FFF2-40B4-BE49-F238E27FC236}">
                    <a16:creationId xmlns:a16="http://schemas.microsoft.com/office/drawing/2014/main" id="{45701E14-E6E3-4B58-AC6E-B2FBA3AA892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623163" y="2149748"/>
                <a:ext cx="1245463" cy="5028"/>
              </a:xfrm>
              <a:prstGeom prst="line">
                <a:avLst/>
              </a:prstGeom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Přímá spojnice 88">
                <a:extLst>
                  <a:ext uri="{FF2B5EF4-FFF2-40B4-BE49-F238E27FC236}">
                    <a16:creationId xmlns:a16="http://schemas.microsoft.com/office/drawing/2014/main" id="{6791DE33-57CC-467A-ADC9-F61662E2913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67855" y="1672538"/>
                <a:ext cx="0" cy="490572"/>
              </a:xfrm>
              <a:prstGeom prst="line">
                <a:avLst/>
              </a:prstGeom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Přímá spojnice 89">
                <a:extLst>
                  <a:ext uri="{FF2B5EF4-FFF2-40B4-BE49-F238E27FC236}">
                    <a16:creationId xmlns:a16="http://schemas.microsoft.com/office/drawing/2014/main" id="{B32A5440-25E8-429D-A1FD-A71BB931B43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410832" y="2170133"/>
                <a:ext cx="0" cy="536143"/>
              </a:xfrm>
              <a:prstGeom prst="line">
                <a:avLst/>
              </a:prstGeom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1" name="TextovéPole 90">
            <a:extLst>
              <a:ext uri="{FF2B5EF4-FFF2-40B4-BE49-F238E27FC236}">
                <a16:creationId xmlns:a16="http://schemas.microsoft.com/office/drawing/2014/main" id="{9BF7FC6B-7BDB-4759-96EA-955471D795F8}"/>
              </a:ext>
            </a:extLst>
          </p:cNvPr>
          <p:cNvSpPr txBox="1"/>
          <p:nvPr/>
        </p:nvSpPr>
        <p:spPr>
          <a:xfrm>
            <a:off x="2663991" y="6920802"/>
            <a:ext cx="392216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b="1" dirty="0">
                <a:ln w="0"/>
              </a:rPr>
              <a:t>6. Vyberte správné tvrzení:</a:t>
            </a:r>
          </a:p>
          <a:p>
            <a:pPr marL="342900" indent="-342900">
              <a:buFont typeface="+mj-lt"/>
              <a:buAutoNum type="alphaLcParenR"/>
            </a:pPr>
            <a:r>
              <a:rPr lang="cs-CZ" sz="1200" dirty="0">
                <a:ln w="0"/>
              </a:rPr>
              <a:t>Všechny skupiny jsou stejně pokročilé, protože se vyvíjely stejně dlouho ze společného předka.</a:t>
            </a:r>
          </a:p>
          <a:p>
            <a:pPr marL="342900" indent="-342900">
              <a:buFont typeface="+mj-lt"/>
              <a:buAutoNum type="alphaLcParenR"/>
            </a:pPr>
            <a:r>
              <a:rPr lang="cs-CZ" sz="1200" dirty="0">
                <a:ln w="0"/>
              </a:rPr>
              <a:t>Ruduchy jsou nejprimitivnější, protože jsou nejstarší.</a:t>
            </a:r>
          </a:p>
          <a:p>
            <a:pPr marL="342900" indent="-342900">
              <a:buFont typeface="+mj-lt"/>
              <a:buAutoNum type="alphaLcParenR"/>
            </a:pPr>
            <a:r>
              <a:rPr lang="cs-CZ" sz="1200" dirty="0">
                <a:ln w="0"/>
              </a:rPr>
              <a:t>Zelené řasy jsou příbuznější mechorostům než jehličnanům, protože se na stromě nachází těsně vedle sebe. </a:t>
            </a:r>
          </a:p>
          <a:p>
            <a:pPr marL="342900" indent="-342900">
              <a:buFont typeface="+mj-lt"/>
              <a:buAutoNum type="alphaLcParenR"/>
            </a:pPr>
            <a:r>
              <a:rPr lang="cs-CZ" sz="1200" dirty="0">
                <a:ln w="0"/>
              </a:rPr>
              <a:t>Zelené řasy a ruduchy jsou nejpříbuznější, protože vypadají podobně.</a:t>
            </a:r>
          </a:p>
          <a:p>
            <a:endParaRPr lang="cs-CZ" sz="1200" dirty="0">
              <a:ln w="0"/>
            </a:endParaRPr>
          </a:p>
        </p:txBody>
      </p:sp>
      <p:grpSp>
        <p:nvGrpSpPr>
          <p:cNvPr id="149" name="Skupina 148">
            <a:extLst>
              <a:ext uri="{FF2B5EF4-FFF2-40B4-BE49-F238E27FC236}">
                <a16:creationId xmlns:a16="http://schemas.microsoft.com/office/drawing/2014/main" id="{64A6E2B0-521A-4AD6-B5B9-C584586D530E}"/>
              </a:ext>
            </a:extLst>
          </p:cNvPr>
          <p:cNvGrpSpPr/>
          <p:nvPr/>
        </p:nvGrpSpPr>
        <p:grpSpPr>
          <a:xfrm>
            <a:off x="511773" y="730854"/>
            <a:ext cx="2161053" cy="1813719"/>
            <a:chOff x="3300416" y="3019899"/>
            <a:chExt cx="3335537" cy="2521176"/>
          </a:xfrm>
        </p:grpSpPr>
        <p:sp>
          <p:nvSpPr>
            <p:cNvPr id="150" name="TextovéPole 149">
              <a:extLst>
                <a:ext uri="{FF2B5EF4-FFF2-40B4-BE49-F238E27FC236}">
                  <a16:creationId xmlns:a16="http://schemas.microsoft.com/office/drawing/2014/main" id="{17B48C8B-EEE1-41A5-A6BB-0FC3E06BBDFB}"/>
                </a:ext>
              </a:extLst>
            </p:cNvPr>
            <p:cNvSpPr txBox="1"/>
            <p:nvPr/>
          </p:nvSpPr>
          <p:spPr>
            <a:xfrm rot="19340908">
              <a:off x="3300416" y="3067079"/>
              <a:ext cx="1580137" cy="3850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200" dirty="0"/>
                <a:t>ještěrka</a:t>
              </a:r>
            </a:p>
          </p:txBody>
        </p:sp>
        <p:sp>
          <p:nvSpPr>
            <p:cNvPr id="151" name="TextovéPole 150">
              <a:extLst>
                <a:ext uri="{FF2B5EF4-FFF2-40B4-BE49-F238E27FC236}">
                  <a16:creationId xmlns:a16="http://schemas.microsoft.com/office/drawing/2014/main" id="{2F5058C9-1A6C-42AF-87F5-E28A75AE5F52}"/>
                </a:ext>
              </a:extLst>
            </p:cNvPr>
            <p:cNvSpPr txBox="1"/>
            <p:nvPr/>
          </p:nvSpPr>
          <p:spPr>
            <a:xfrm rot="19340908">
              <a:off x="3879504" y="3057891"/>
              <a:ext cx="1580137" cy="3850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200" dirty="0"/>
                <a:t>krokodýl</a:t>
              </a:r>
            </a:p>
          </p:txBody>
        </p:sp>
        <p:sp>
          <p:nvSpPr>
            <p:cNvPr id="152" name="TextovéPole 151">
              <a:extLst>
                <a:ext uri="{FF2B5EF4-FFF2-40B4-BE49-F238E27FC236}">
                  <a16:creationId xmlns:a16="http://schemas.microsoft.com/office/drawing/2014/main" id="{E5ED0DC8-C39B-41EB-80DF-F3BDB0F4FA5E}"/>
                </a:ext>
              </a:extLst>
            </p:cNvPr>
            <p:cNvSpPr txBox="1"/>
            <p:nvPr/>
          </p:nvSpPr>
          <p:spPr>
            <a:xfrm rot="19340908">
              <a:off x="5055816" y="3067077"/>
              <a:ext cx="1580137" cy="3850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200" dirty="0"/>
                <a:t>kachna</a:t>
              </a:r>
            </a:p>
          </p:txBody>
        </p:sp>
        <p:sp>
          <p:nvSpPr>
            <p:cNvPr id="153" name="TextovéPole 152">
              <a:extLst>
                <a:ext uri="{FF2B5EF4-FFF2-40B4-BE49-F238E27FC236}">
                  <a16:creationId xmlns:a16="http://schemas.microsoft.com/office/drawing/2014/main" id="{156D13AE-70B1-4647-9C0B-26B07ED8831A}"/>
                </a:ext>
              </a:extLst>
            </p:cNvPr>
            <p:cNvSpPr txBox="1"/>
            <p:nvPr/>
          </p:nvSpPr>
          <p:spPr>
            <a:xfrm rot="19340908">
              <a:off x="4446348" y="3019899"/>
              <a:ext cx="1820170" cy="3850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200" dirty="0"/>
                <a:t>Tyranosaurus</a:t>
              </a:r>
            </a:p>
          </p:txBody>
        </p:sp>
        <p:grpSp>
          <p:nvGrpSpPr>
            <p:cNvPr id="154" name="Skupina 153">
              <a:extLst>
                <a:ext uri="{FF2B5EF4-FFF2-40B4-BE49-F238E27FC236}">
                  <a16:creationId xmlns:a16="http://schemas.microsoft.com/office/drawing/2014/main" id="{2C417E61-7345-4E0C-9F1C-890AE04694CE}"/>
                </a:ext>
              </a:extLst>
            </p:cNvPr>
            <p:cNvGrpSpPr/>
            <p:nvPr/>
          </p:nvGrpSpPr>
          <p:grpSpPr>
            <a:xfrm>
              <a:off x="3607057" y="3718338"/>
              <a:ext cx="1740194" cy="1822737"/>
              <a:chOff x="6623163" y="515131"/>
              <a:chExt cx="1996071" cy="2191145"/>
            </a:xfrm>
          </p:grpSpPr>
          <p:cxnSp>
            <p:nvCxnSpPr>
              <p:cNvPr id="155" name="Přímá spojnice 154">
                <a:extLst>
                  <a:ext uri="{FF2B5EF4-FFF2-40B4-BE49-F238E27FC236}">
                    <a16:creationId xmlns:a16="http://schemas.microsoft.com/office/drawing/2014/main" id="{47758466-D1A4-44EA-ACAB-83CD435FD20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90093" y="533209"/>
                <a:ext cx="0" cy="1139329"/>
              </a:xfrm>
              <a:prstGeom prst="line">
                <a:avLst/>
              </a:prstGeom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Přímá spojnice 155">
                <a:extLst>
                  <a:ext uri="{FF2B5EF4-FFF2-40B4-BE49-F238E27FC236}">
                    <a16:creationId xmlns:a16="http://schemas.microsoft.com/office/drawing/2014/main" id="{1EAAFDFC-5575-45AE-9AB3-50D116B11F7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619234" y="570495"/>
                <a:ext cx="0" cy="582717"/>
              </a:xfrm>
              <a:prstGeom prst="line">
                <a:avLst/>
              </a:prstGeom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Přímá spojnice 156">
                <a:extLst>
                  <a:ext uri="{FF2B5EF4-FFF2-40B4-BE49-F238E27FC236}">
                    <a16:creationId xmlns:a16="http://schemas.microsoft.com/office/drawing/2014/main" id="{6CC323C5-5E56-42FA-A221-38FBB336BF4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80050" y="553678"/>
                <a:ext cx="0" cy="582717"/>
              </a:xfrm>
              <a:prstGeom prst="line">
                <a:avLst/>
              </a:prstGeom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Přímá spojnice 157">
                <a:extLst>
                  <a:ext uri="{FF2B5EF4-FFF2-40B4-BE49-F238E27FC236}">
                    <a16:creationId xmlns:a16="http://schemas.microsoft.com/office/drawing/2014/main" id="{283198B1-5DBE-4F2A-AEF3-4679492A55C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630843" y="515131"/>
                <a:ext cx="0" cy="1634618"/>
              </a:xfrm>
              <a:prstGeom prst="line">
                <a:avLst/>
              </a:prstGeom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" name="Přímá spojnice 158">
                <a:extLst>
                  <a:ext uri="{FF2B5EF4-FFF2-40B4-BE49-F238E27FC236}">
                    <a16:creationId xmlns:a16="http://schemas.microsoft.com/office/drawing/2014/main" id="{EC540AB2-9FF8-4A53-AF53-D5833C5D12E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55620" y="1136395"/>
                <a:ext cx="763614" cy="16816"/>
              </a:xfrm>
              <a:prstGeom prst="line">
                <a:avLst/>
              </a:prstGeom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Přímá spojnice 159">
                <a:extLst>
                  <a:ext uri="{FF2B5EF4-FFF2-40B4-BE49-F238E27FC236}">
                    <a16:creationId xmlns:a16="http://schemas.microsoft.com/office/drawing/2014/main" id="{1B441FE1-2BF5-4864-8585-6187C82BED4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10005" y="1136395"/>
                <a:ext cx="0" cy="536143"/>
              </a:xfrm>
              <a:prstGeom prst="line">
                <a:avLst/>
              </a:prstGeom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Přímá spojnice 160">
                <a:extLst>
                  <a:ext uri="{FF2B5EF4-FFF2-40B4-BE49-F238E27FC236}">
                    <a16:creationId xmlns:a16="http://schemas.microsoft.com/office/drawing/2014/main" id="{0A31BC69-2666-4E3E-8E26-99808B5A4E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90093" y="1672538"/>
                <a:ext cx="1019912" cy="0"/>
              </a:xfrm>
              <a:prstGeom prst="line">
                <a:avLst/>
              </a:prstGeom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Přímá spojnice 161">
                <a:extLst>
                  <a:ext uri="{FF2B5EF4-FFF2-40B4-BE49-F238E27FC236}">
                    <a16:creationId xmlns:a16="http://schemas.microsoft.com/office/drawing/2014/main" id="{D7F44B2A-863F-44ED-914B-12E38BC3A9B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623163" y="2149748"/>
                <a:ext cx="1245463" cy="5028"/>
              </a:xfrm>
              <a:prstGeom prst="line">
                <a:avLst/>
              </a:prstGeom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3" name="Přímá spojnice 162">
                <a:extLst>
                  <a:ext uri="{FF2B5EF4-FFF2-40B4-BE49-F238E27FC236}">
                    <a16:creationId xmlns:a16="http://schemas.microsoft.com/office/drawing/2014/main" id="{23724FFB-5938-48FE-82E4-04832F1B65C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67855" y="1672538"/>
                <a:ext cx="0" cy="490572"/>
              </a:xfrm>
              <a:prstGeom prst="line">
                <a:avLst/>
              </a:prstGeom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" name="Přímá spojnice 163">
                <a:extLst>
                  <a:ext uri="{FF2B5EF4-FFF2-40B4-BE49-F238E27FC236}">
                    <a16:creationId xmlns:a16="http://schemas.microsoft.com/office/drawing/2014/main" id="{58896ACB-7318-4911-9EC1-C5AD880A3C8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410832" y="2170133"/>
                <a:ext cx="0" cy="536143"/>
              </a:xfrm>
              <a:prstGeom prst="line">
                <a:avLst/>
              </a:prstGeom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65" name="TextovéPole 164">
            <a:extLst>
              <a:ext uri="{FF2B5EF4-FFF2-40B4-BE49-F238E27FC236}">
                <a16:creationId xmlns:a16="http://schemas.microsoft.com/office/drawing/2014/main" id="{A66EE26F-61F3-4A4D-BE70-296486220BDC}"/>
              </a:ext>
            </a:extLst>
          </p:cNvPr>
          <p:cNvSpPr txBox="1"/>
          <p:nvPr/>
        </p:nvSpPr>
        <p:spPr>
          <a:xfrm>
            <a:off x="2672826" y="998330"/>
            <a:ext cx="39427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b="1" dirty="0">
                <a:ln w="0"/>
              </a:rPr>
              <a:t>4. Vyberte správné tvrzení:</a:t>
            </a:r>
          </a:p>
          <a:p>
            <a:pPr marL="342900" indent="-342900">
              <a:buFont typeface="+mj-lt"/>
              <a:buAutoNum type="alphaLcParenR"/>
            </a:pPr>
            <a:r>
              <a:rPr lang="cs-CZ" sz="1200" dirty="0">
                <a:ln w="0"/>
              </a:rPr>
              <a:t>Krokodýl je blíže příbuzný ještěrce než kachně.</a:t>
            </a:r>
          </a:p>
          <a:p>
            <a:pPr marL="342900" indent="-342900">
              <a:buFont typeface="+mj-lt"/>
              <a:buAutoNum type="alphaLcParenR"/>
            </a:pPr>
            <a:r>
              <a:rPr lang="cs-CZ" sz="1200" dirty="0">
                <a:ln w="0"/>
              </a:rPr>
              <a:t>Krokodýl je blíže příbuzný kachně než ještěrce.</a:t>
            </a:r>
          </a:p>
          <a:p>
            <a:pPr marL="342900" indent="-342900">
              <a:buFont typeface="+mj-lt"/>
              <a:buAutoNum type="alphaLcParenR"/>
            </a:pPr>
            <a:r>
              <a:rPr lang="cs-CZ" sz="1200" dirty="0">
                <a:ln w="0"/>
              </a:rPr>
              <a:t>Krokodýl je stejně blízce příbuzný ještěrce i kachně.</a:t>
            </a:r>
          </a:p>
          <a:p>
            <a:pPr marL="342900" indent="-342900">
              <a:buFont typeface="+mj-lt"/>
              <a:buAutoNum type="alphaLcParenR"/>
            </a:pPr>
            <a:r>
              <a:rPr lang="cs-CZ" sz="1200" dirty="0">
                <a:ln w="0"/>
              </a:rPr>
              <a:t>Krokodýl je příbuzný ještěrce, ale ne kachně.</a:t>
            </a:r>
          </a:p>
          <a:p>
            <a:endParaRPr lang="cs-CZ" sz="1200" dirty="0">
              <a:ln w="0"/>
            </a:endParaRPr>
          </a:p>
        </p:txBody>
      </p:sp>
      <p:sp>
        <p:nvSpPr>
          <p:cNvPr id="92" name="Obdélník 91">
            <a:extLst>
              <a:ext uri="{FF2B5EF4-FFF2-40B4-BE49-F238E27FC236}">
                <a16:creationId xmlns:a16="http://schemas.microsoft.com/office/drawing/2014/main" id="{11BF4B52-14E9-4127-B2DF-968BD60A6E00}"/>
              </a:ext>
            </a:extLst>
          </p:cNvPr>
          <p:cNvSpPr/>
          <p:nvPr/>
        </p:nvSpPr>
        <p:spPr>
          <a:xfrm>
            <a:off x="1885045" y="2102506"/>
            <a:ext cx="102047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200" b="1" dirty="0">
                <a:ln w="0"/>
              </a:rPr>
              <a:t>Zdůvodnění</a:t>
            </a:r>
            <a:r>
              <a:rPr lang="cs-CZ" sz="1200" dirty="0">
                <a:ln w="0"/>
              </a:rPr>
              <a:t>: </a:t>
            </a:r>
          </a:p>
        </p:txBody>
      </p:sp>
      <p:sp>
        <p:nvSpPr>
          <p:cNvPr id="93" name="Obdélník 92">
            <a:extLst>
              <a:ext uri="{FF2B5EF4-FFF2-40B4-BE49-F238E27FC236}">
                <a16:creationId xmlns:a16="http://schemas.microsoft.com/office/drawing/2014/main" id="{4A3F90DE-A207-41C2-A144-861E449DDDD6}"/>
              </a:ext>
            </a:extLst>
          </p:cNvPr>
          <p:cNvSpPr/>
          <p:nvPr/>
        </p:nvSpPr>
        <p:spPr>
          <a:xfrm>
            <a:off x="1885045" y="5196362"/>
            <a:ext cx="102047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200" b="1" dirty="0">
                <a:ln w="0"/>
              </a:rPr>
              <a:t>Zdůvodnění</a:t>
            </a:r>
            <a:r>
              <a:rPr lang="cs-CZ" sz="1200" dirty="0">
                <a:ln w="0"/>
              </a:rPr>
              <a:t>: </a:t>
            </a:r>
          </a:p>
        </p:txBody>
      </p:sp>
      <p:sp>
        <p:nvSpPr>
          <p:cNvPr id="94" name="Obdélník 93">
            <a:extLst>
              <a:ext uri="{FF2B5EF4-FFF2-40B4-BE49-F238E27FC236}">
                <a16:creationId xmlns:a16="http://schemas.microsoft.com/office/drawing/2014/main" id="{AE8601AE-4800-4BDE-95ED-910EDD693D9A}"/>
              </a:ext>
            </a:extLst>
          </p:cNvPr>
          <p:cNvSpPr/>
          <p:nvPr/>
        </p:nvSpPr>
        <p:spPr>
          <a:xfrm>
            <a:off x="1888709" y="8642746"/>
            <a:ext cx="102047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200" b="1" dirty="0">
                <a:ln w="0"/>
              </a:rPr>
              <a:t>Zdůvodnění</a:t>
            </a:r>
            <a:r>
              <a:rPr lang="cs-CZ" sz="1200" dirty="0">
                <a:ln w="0"/>
              </a:rPr>
              <a:t>: </a:t>
            </a:r>
          </a:p>
        </p:txBody>
      </p:sp>
    </p:spTree>
    <p:extLst>
      <p:ext uri="{BB962C8B-B14F-4D97-AF65-F5344CB8AC3E}">
        <p14:creationId xmlns:p14="http://schemas.microsoft.com/office/powerpoint/2010/main" val="31981609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Obdélník 132">
            <a:extLst>
              <a:ext uri="{FF2B5EF4-FFF2-40B4-BE49-F238E27FC236}">
                <a16:creationId xmlns:a16="http://schemas.microsoft.com/office/drawing/2014/main" id="{B96DB86D-040C-4AE0-85E3-FB812DA2E38D}"/>
              </a:ext>
            </a:extLst>
          </p:cNvPr>
          <p:cNvSpPr/>
          <p:nvPr/>
        </p:nvSpPr>
        <p:spPr>
          <a:xfrm>
            <a:off x="1585696" y="247021"/>
            <a:ext cx="3815491" cy="38592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1200" b="1" dirty="0">
                <a:ln w="0"/>
                <a:solidFill>
                  <a:schemeClr val="tx1"/>
                </a:solidFill>
              </a:rPr>
              <a:t>ÚKOLY: INTERPRETACE EVOLUČNÍCH STROMŮ</a:t>
            </a:r>
          </a:p>
        </p:txBody>
      </p:sp>
      <p:grpSp>
        <p:nvGrpSpPr>
          <p:cNvPr id="205" name="Skupina 204">
            <a:extLst>
              <a:ext uri="{FF2B5EF4-FFF2-40B4-BE49-F238E27FC236}">
                <a16:creationId xmlns:a16="http://schemas.microsoft.com/office/drawing/2014/main" id="{954FF67B-1FB9-44E1-A8F2-3C8133139D6E}"/>
              </a:ext>
            </a:extLst>
          </p:cNvPr>
          <p:cNvGrpSpPr/>
          <p:nvPr/>
        </p:nvGrpSpPr>
        <p:grpSpPr>
          <a:xfrm>
            <a:off x="594057" y="2514698"/>
            <a:ext cx="803606" cy="1138620"/>
            <a:chOff x="1678432" y="1699921"/>
            <a:chExt cx="1831262" cy="2277239"/>
          </a:xfrm>
        </p:grpSpPr>
        <p:grpSp>
          <p:nvGrpSpPr>
            <p:cNvPr id="206" name="Skupina 205">
              <a:extLst>
                <a:ext uri="{FF2B5EF4-FFF2-40B4-BE49-F238E27FC236}">
                  <a16:creationId xmlns:a16="http://schemas.microsoft.com/office/drawing/2014/main" id="{F2B642AB-C928-4F7A-9E17-1B86017C73EA}"/>
                </a:ext>
              </a:extLst>
            </p:cNvPr>
            <p:cNvGrpSpPr/>
            <p:nvPr/>
          </p:nvGrpSpPr>
          <p:grpSpPr>
            <a:xfrm>
              <a:off x="1809979" y="2203142"/>
              <a:ext cx="1590854" cy="1774018"/>
              <a:chOff x="7290093" y="533209"/>
              <a:chExt cx="1329141" cy="1629901"/>
            </a:xfrm>
          </p:grpSpPr>
          <p:cxnSp>
            <p:nvCxnSpPr>
              <p:cNvPr id="220" name="Přímá spojnice 219">
                <a:extLst>
                  <a:ext uri="{FF2B5EF4-FFF2-40B4-BE49-F238E27FC236}">
                    <a16:creationId xmlns:a16="http://schemas.microsoft.com/office/drawing/2014/main" id="{A3C26621-E8DC-4A6D-8954-A3A045945F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90093" y="533209"/>
                <a:ext cx="0" cy="1139329"/>
              </a:xfrm>
              <a:prstGeom prst="line">
                <a:avLst/>
              </a:prstGeom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1" name="Přímá spojnice 220">
                <a:extLst>
                  <a:ext uri="{FF2B5EF4-FFF2-40B4-BE49-F238E27FC236}">
                    <a16:creationId xmlns:a16="http://schemas.microsoft.com/office/drawing/2014/main" id="{846C89A3-205F-4E27-ABC9-052E1ABB338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619234" y="570495"/>
                <a:ext cx="0" cy="582717"/>
              </a:xfrm>
              <a:prstGeom prst="line">
                <a:avLst/>
              </a:prstGeom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6" name="Přímá spojnice 225">
                <a:extLst>
                  <a:ext uri="{FF2B5EF4-FFF2-40B4-BE49-F238E27FC236}">
                    <a16:creationId xmlns:a16="http://schemas.microsoft.com/office/drawing/2014/main" id="{DE661F85-FB58-4C2F-B389-3DA14C8D71C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80050" y="553678"/>
                <a:ext cx="0" cy="582717"/>
              </a:xfrm>
              <a:prstGeom prst="line">
                <a:avLst/>
              </a:prstGeom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7" name="Přímá spojnice 226">
                <a:extLst>
                  <a:ext uri="{FF2B5EF4-FFF2-40B4-BE49-F238E27FC236}">
                    <a16:creationId xmlns:a16="http://schemas.microsoft.com/office/drawing/2014/main" id="{A6BA6070-7657-486B-B458-5BE52068D44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80050" y="1136395"/>
                <a:ext cx="739184" cy="0"/>
              </a:xfrm>
              <a:prstGeom prst="line">
                <a:avLst/>
              </a:prstGeom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8" name="Přímá spojnice 227">
                <a:extLst>
                  <a:ext uri="{FF2B5EF4-FFF2-40B4-BE49-F238E27FC236}">
                    <a16:creationId xmlns:a16="http://schemas.microsoft.com/office/drawing/2014/main" id="{124CA190-8D0E-45FD-9A8D-FA0E73E12B0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10005" y="1136395"/>
                <a:ext cx="0" cy="536143"/>
              </a:xfrm>
              <a:prstGeom prst="line">
                <a:avLst/>
              </a:prstGeom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9" name="Přímá spojnice 228">
                <a:extLst>
                  <a:ext uri="{FF2B5EF4-FFF2-40B4-BE49-F238E27FC236}">
                    <a16:creationId xmlns:a16="http://schemas.microsoft.com/office/drawing/2014/main" id="{29BCBCBE-AE7F-4800-8C1A-EE5E6AFDD89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90093" y="1672538"/>
                <a:ext cx="1019912" cy="0"/>
              </a:xfrm>
              <a:prstGeom prst="line">
                <a:avLst/>
              </a:prstGeom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0" name="Přímá spojnice 229">
                <a:extLst>
                  <a:ext uri="{FF2B5EF4-FFF2-40B4-BE49-F238E27FC236}">
                    <a16:creationId xmlns:a16="http://schemas.microsoft.com/office/drawing/2014/main" id="{EE615549-E77D-43A5-9E64-1DC55370D28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67855" y="1672538"/>
                <a:ext cx="0" cy="490572"/>
              </a:xfrm>
              <a:prstGeom prst="line">
                <a:avLst/>
              </a:prstGeom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13" name="TextovéPole 212">
              <a:extLst>
                <a:ext uri="{FF2B5EF4-FFF2-40B4-BE49-F238E27FC236}">
                  <a16:creationId xmlns:a16="http://schemas.microsoft.com/office/drawing/2014/main" id="{9C3FA028-FE2C-46D5-9313-5CE3503D0D3F}"/>
                </a:ext>
              </a:extLst>
            </p:cNvPr>
            <p:cNvSpPr txBox="1"/>
            <p:nvPr/>
          </p:nvSpPr>
          <p:spPr>
            <a:xfrm>
              <a:off x="1678432" y="1699921"/>
              <a:ext cx="27663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200" dirty="0"/>
                <a:t>X</a:t>
              </a:r>
            </a:p>
          </p:txBody>
        </p:sp>
        <p:sp>
          <p:nvSpPr>
            <p:cNvPr id="216" name="TextovéPole 215">
              <a:extLst>
                <a:ext uri="{FF2B5EF4-FFF2-40B4-BE49-F238E27FC236}">
                  <a16:creationId xmlns:a16="http://schemas.microsoft.com/office/drawing/2014/main" id="{162E5CB5-0748-4D67-BA8E-27A52D17C4CA}"/>
                </a:ext>
              </a:extLst>
            </p:cNvPr>
            <p:cNvSpPr txBox="1"/>
            <p:nvPr/>
          </p:nvSpPr>
          <p:spPr>
            <a:xfrm>
              <a:off x="2355369" y="1699921"/>
              <a:ext cx="27663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200" dirty="0"/>
                <a:t>Y</a:t>
              </a:r>
            </a:p>
          </p:txBody>
        </p:sp>
        <p:sp>
          <p:nvSpPr>
            <p:cNvPr id="219" name="TextovéPole 218">
              <a:extLst>
                <a:ext uri="{FF2B5EF4-FFF2-40B4-BE49-F238E27FC236}">
                  <a16:creationId xmlns:a16="http://schemas.microsoft.com/office/drawing/2014/main" id="{6324C8E9-F8BA-4F01-8246-85AB22130B12}"/>
                </a:ext>
              </a:extLst>
            </p:cNvPr>
            <p:cNvSpPr txBox="1"/>
            <p:nvPr/>
          </p:nvSpPr>
          <p:spPr>
            <a:xfrm>
              <a:off x="3233057" y="1699921"/>
              <a:ext cx="27663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200" dirty="0"/>
                <a:t>Z</a:t>
              </a:r>
            </a:p>
          </p:txBody>
        </p:sp>
      </p:grpSp>
      <p:sp>
        <p:nvSpPr>
          <p:cNvPr id="231" name="TextovéPole 230">
            <a:extLst>
              <a:ext uri="{FF2B5EF4-FFF2-40B4-BE49-F238E27FC236}">
                <a16:creationId xmlns:a16="http://schemas.microsoft.com/office/drawing/2014/main" id="{310E86F5-466D-482B-85D8-9E8BDD86602F}"/>
              </a:ext>
            </a:extLst>
          </p:cNvPr>
          <p:cNvSpPr txBox="1"/>
          <p:nvPr/>
        </p:nvSpPr>
        <p:spPr>
          <a:xfrm>
            <a:off x="2367382" y="2522923"/>
            <a:ext cx="4293243" cy="11233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b="1" dirty="0">
                <a:ln w="0"/>
              </a:rPr>
              <a:t>1. Vyberte správné tvrzení:</a:t>
            </a:r>
          </a:p>
          <a:p>
            <a:pPr marL="342900" indent="-342900">
              <a:buFont typeface="+mj-lt"/>
              <a:buAutoNum type="alphaLcParenR"/>
            </a:pPr>
            <a:r>
              <a:rPr lang="cs-CZ" sz="1200" dirty="0">
                <a:ln w="0"/>
              </a:rPr>
              <a:t>Druh „X“ je předkem druhu „Y“, který je předkem druhu „Z“.</a:t>
            </a:r>
          </a:p>
          <a:p>
            <a:pPr marL="342900" indent="-342900">
              <a:buFont typeface="+mj-lt"/>
              <a:buAutoNum type="alphaLcParenR"/>
            </a:pPr>
            <a:r>
              <a:rPr lang="cs-CZ" sz="1200" dirty="0">
                <a:ln w="0"/>
              </a:rPr>
              <a:t>„X“ je nejprimitivnější druh a „Z“ je nejvyvinutější druh.</a:t>
            </a:r>
          </a:p>
          <a:p>
            <a:pPr marL="342900" indent="-342900">
              <a:buFont typeface="+mj-lt"/>
              <a:buAutoNum type="alphaLcParenR"/>
            </a:pPr>
            <a:r>
              <a:rPr lang="cs-CZ" sz="1200" dirty="0">
                <a:ln w="0"/>
              </a:rPr>
              <a:t>„Y“ je mezistupeň mezi druhy „X“ a „Z“.</a:t>
            </a:r>
          </a:p>
          <a:p>
            <a:pPr marL="342900" indent="-342900">
              <a:buFont typeface="+mj-lt"/>
              <a:buAutoNum type="alphaLcParenR"/>
            </a:pPr>
            <a:r>
              <a:rPr lang="cs-CZ" sz="1200" b="1" dirty="0">
                <a:ln w="0"/>
              </a:rPr>
              <a:t>Žádná z předchozích možností není správně</a:t>
            </a:r>
            <a:r>
              <a:rPr lang="cs-CZ" sz="1200" dirty="0">
                <a:ln w="0"/>
              </a:rPr>
              <a:t>.</a:t>
            </a:r>
          </a:p>
          <a:p>
            <a:endParaRPr lang="cs-CZ" sz="700" b="1" dirty="0">
              <a:ln w="0"/>
            </a:endParaRPr>
          </a:p>
        </p:txBody>
      </p:sp>
      <p:grpSp>
        <p:nvGrpSpPr>
          <p:cNvPr id="232" name="Skupina 231">
            <a:extLst>
              <a:ext uri="{FF2B5EF4-FFF2-40B4-BE49-F238E27FC236}">
                <a16:creationId xmlns:a16="http://schemas.microsoft.com/office/drawing/2014/main" id="{0C9DBA16-C019-429D-B542-689FF95384FC}"/>
              </a:ext>
            </a:extLst>
          </p:cNvPr>
          <p:cNvGrpSpPr/>
          <p:nvPr/>
        </p:nvGrpSpPr>
        <p:grpSpPr>
          <a:xfrm>
            <a:off x="594057" y="4698478"/>
            <a:ext cx="803606" cy="1138620"/>
            <a:chOff x="1678432" y="1699921"/>
            <a:chExt cx="1831262" cy="2277239"/>
          </a:xfrm>
        </p:grpSpPr>
        <p:grpSp>
          <p:nvGrpSpPr>
            <p:cNvPr id="233" name="Skupina 232">
              <a:extLst>
                <a:ext uri="{FF2B5EF4-FFF2-40B4-BE49-F238E27FC236}">
                  <a16:creationId xmlns:a16="http://schemas.microsoft.com/office/drawing/2014/main" id="{377CDD16-7E15-4A5C-8287-DA59A7F0B93A}"/>
                </a:ext>
              </a:extLst>
            </p:cNvPr>
            <p:cNvGrpSpPr/>
            <p:nvPr/>
          </p:nvGrpSpPr>
          <p:grpSpPr>
            <a:xfrm>
              <a:off x="1809979" y="2203142"/>
              <a:ext cx="1590854" cy="1774018"/>
              <a:chOff x="7290093" y="533209"/>
              <a:chExt cx="1329141" cy="1629901"/>
            </a:xfrm>
          </p:grpSpPr>
          <p:cxnSp>
            <p:nvCxnSpPr>
              <p:cNvPr id="237" name="Přímá spojnice 236">
                <a:extLst>
                  <a:ext uri="{FF2B5EF4-FFF2-40B4-BE49-F238E27FC236}">
                    <a16:creationId xmlns:a16="http://schemas.microsoft.com/office/drawing/2014/main" id="{C48422E5-D3FC-4F00-A085-F6367A9BB70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90093" y="533209"/>
                <a:ext cx="0" cy="1139329"/>
              </a:xfrm>
              <a:prstGeom prst="line">
                <a:avLst/>
              </a:prstGeom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3" name="Přímá spojnice 242">
                <a:extLst>
                  <a:ext uri="{FF2B5EF4-FFF2-40B4-BE49-F238E27FC236}">
                    <a16:creationId xmlns:a16="http://schemas.microsoft.com/office/drawing/2014/main" id="{874F73D0-BE50-410C-8EEE-8067448281A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619234" y="570495"/>
                <a:ext cx="0" cy="582717"/>
              </a:xfrm>
              <a:prstGeom prst="line">
                <a:avLst/>
              </a:prstGeom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4" name="Přímá spojnice 243">
                <a:extLst>
                  <a:ext uri="{FF2B5EF4-FFF2-40B4-BE49-F238E27FC236}">
                    <a16:creationId xmlns:a16="http://schemas.microsoft.com/office/drawing/2014/main" id="{139F74AD-9A9B-4BE6-BB64-D02FF527599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80050" y="553678"/>
                <a:ext cx="0" cy="582717"/>
              </a:xfrm>
              <a:prstGeom prst="line">
                <a:avLst/>
              </a:prstGeom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5" name="Přímá spojnice 244">
                <a:extLst>
                  <a:ext uri="{FF2B5EF4-FFF2-40B4-BE49-F238E27FC236}">
                    <a16:creationId xmlns:a16="http://schemas.microsoft.com/office/drawing/2014/main" id="{7E2E51A4-30C2-4825-8F4D-14420A13F74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80050" y="1136395"/>
                <a:ext cx="739184" cy="0"/>
              </a:xfrm>
              <a:prstGeom prst="line">
                <a:avLst/>
              </a:prstGeom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6" name="Přímá spojnice 245">
                <a:extLst>
                  <a:ext uri="{FF2B5EF4-FFF2-40B4-BE49-F238E27FC236}">
                    <a16:creationId xmlns:a16="http://schemas.microsoft.com/office/drawing/2014/main" id="{28F725AB-64A6-46A8-BB80-7ADBF1F7965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10005" y="1136395"/>
                <a:ext cx="0" cy="536143"/>
              </a:xfrm>
              <a:prstGeom prst="line">
                <a:avLst/>
              </a:prstGeom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7" name="Přímá spojnice 246">
                <a:extLst>
                  <a:ext uri="{FF2B5EF4-FFF2-40B4-BE49-F238E27FC236}">
                    <a16:creationId xmlns:a16="http://schemas.microsoft.com/office/drawing/2014/main" id="{D8A6437A-59EE-4349-A24C-149BEE8A264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90093" y="1672538"/>
                <a:ext cx="1019912" cy="0"/>
              </a:xfrm>
              <a:prstGeom prst="line">
                <a:avLst/>
              </a:prstGeom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8" name="Přímá spojnice 247">
                <a:extLst>
                  <a:ext uri="{FF2B5EF4-FFF2-40B4-BE49-F238E27FC236}">
                    <a16:creationId xmlns:a16="http://schemas.microsoft.com/office/drawing/2014/main" id="{E29D37D2-DCF1-41C9-9303-E7E1D12B217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67855" y="1672538"/>
                <a:ext cx="0" cy="490572"/>
              </a:xfrm>
              <a:prstGeom prst="line">
                <a:avLst/>
              </a:prstGeom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34" name="TextovéPole 233">
              <a:extLst>
                <a:ext uri="{FF2B5EF4-FFF2-40B4-BE49-F238E27FC236}">
                  <a16:creationId xmlns:a16="http://schemas.microsoft.com/office/drawing/2014/main" id="{FA352260-5BFC-4FC4-A2D0-0F9A22AD6B1C}"/>
                </a:ext>
              </a:extLst>
            </p:cNvPr>
            <p:cNvSpPr txBox="1"/>
            <p:nvPr/>
          </p:nvSpPr>
          <p:spPr>
            <a:xfrm>
              <a:off x="1678432" y="1699921"/>
              <a:ext cx="27663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200" dirty="0"/>
                <a:t>X</a:t>
              </a:r>
            </a:p>
          </p:txBody>
        </p:sp>
        <p:sp>
          <p:nvSpPr>
            <p:cNvPr id="235" name="TextovéPole 234">
              <a:extLst>
                <a:ext uri="{FF2B5EF4-FFF2-40B4-BE49-F238E27FC236}">
                  <a16:creationId xmlns:a16="http://schemas.microsoft.com/office/drawing/2014/main" id="{0610C3FC-12E0-49F8-967D-8B1F0095F285}"/>
                </a:ext>
              </a:extLst>
            </p:cNvPr>
            <p:cNvSpPr txBox="1"/>
            <p:nvPr/>
          </p:nvSpPr>
          <p:spPr>
            <a:xfrm>
              <a:off x="2355369" y="1699921"/>
              <a:ext cx="27663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200" dirty="0"/>
                <a:t>Y</a:t>
              </a:r>
            </a:p>
          </p:txBody>
        </p:sp>
        <p:sp>
          <p:nvSpPr>
            <p:cNvPr id="236" name="TextovéPole 235">
              <a:extLst>
                <a:ext uri="{FF2B5EF4-FFF2-40B4-BE49-F238E27FC236}">
                  <a16:creationId xmlns:a16="http://schemas.microsoft.com/office/drawing/2014/main" id="{A56A607B-052E-4D0C-ABB2-6AAB5ADBE695}"/>
                </a:ext>
              </a:extLst>
            </p:cNvPr>
            <p:cNvSpPr txBox="1"/>
            <p:nvPr/>
          </p:nvSpPr>
          <p:spPr>
            <a:xfrm>
              <a:off x="3233057" y="1699921"/>
              <a:ext cx="27663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200" dirty="0"/>
                <a:t>Z</a:t>
              </a:r>
            </a:p>
          </p:txBody>
        </p:sp>
      </p:grpSp>
      <p:sp>
        <p:nvSpPr>
          <p:cNvPr id="249" name="TextovéPole 248">
            <a:extLst>
              <a:ext uri="{FF2B5EF4-FFF2-40B4-BE49-F238E27FC236}">
                <a16:creationId xmlns:a16="http://schemas.microsoft.com/office/drawing/2014/main" id="{702F5ADD-4145-4728-AB1F-8B7C1257B7DC}"/>
              </a:ext>
            </a:extLst>
          </p:cNvPr>
          <p:cNvSpPr txBox="1"/>
          <p:nvPr/>
        </p:nvSpPr>
        <p:spPr>
          <a:xfrm>
            <a:off x="2367382" y="4698478"/>
            <a:ext cx="4366898" cy="16773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b="1" dirty="0">
                <a:ln w="0"/>
              </a:rPr>
              <a:t>2. Vyberte správné tvrzení:</a:t>
            </a:r>
          </a:p>
          <a:p>
            <a:pPr marL="342900" indent="-342900">
              <a:buFont typeface="+mj-lt"/>
              <a:buAutoNum type="alphaLcParenR"/>
            </a:pPr>
            <a:r>
              <a:rPr lang="cs-CZ" sz="1200" dirty="0">
                <a:ln w="0"/>
              </a:rPr>
              <a:t>Druh „X“ je společný předek druhů „Y“ a „Z“.</a:t>
            </a:r>
          </a:p>
          <a:p>
            <a:pPr marL="342900" indent="-342900">
              <a:buFont typeface="+mj-lt"/>
              <a:buAutoNum type="alphaLcParenR"/>
            </a:pPr>
            <a:r>
              <a:rPr lang="cs-CZ" sz="1200" dirty="0">
                <a:ln w="0"/>
              </a:rPr>
              <a:t>Druh „X“ žil dříve než druh „Z“.</a:t>
            </a:r>
          </a:p>
          <a:p>
            <a:pPr marL="342900" indent="-342900">
              <a:buFont typeface="+mj-lt"/>
              <a:buAutoNum type="alphaLcParenR"/>
            </a:pPr>
            <a:r>
              <a:rPr lang="cs-CZ" sz="1200" b="1" dirty="0">
                <a:ln w="0"/>
              </a:rPr>
              <a:t>Poslední společný předek druhů „Y“ a „Z“ žil později než společný předek druhů „X“ a „Z“.</a:t>
            </a:r>
          </a:p>
          <a:p>
            <a:pPr marL="342900" indent="-342900">
              <a:buFont typeface="+mj-lt"/>
              <a:buAutoNum type="alphaLcParenR"/>
            </a:pPr>
            <a:r>
              <a:rPr lang="cs-CZ" sz="1200" dirty="0">
                <a:ln w="0"/>
              </a:rPr>
              <a:t>Druhy „X“ a „Y“ sdílí pozdějšího společného předka než druhy „X“ a „Z“.</a:t>
            </a:r>
          </a:p>
          <a:p>
            <a:endParaRPr lang="cs-CZ" sz="700" dirty="0">
              <a:ln w="0"/>
            </a:endParaRPr>
          </a:p>
          <a:p>
            <a:endParaRPr lang="cs-CZ" sz="1200" b="1" dirty="0">
              <a:ln w="0"/>
            </a:endParaRPr>
          </a:p>
        </p:txBody>
      </p:sp>
      <p:grpSp>
        <p:nvGrpSpPr>
          <p:cNvPr id="260" name="Skupina 259">
            <a:extLst>
              <a:ext uri="{FF2B5EF4-FFF2-40B4-BE49-F238E27FC236}">
                <a16:creationId xmlns:a16="http://schemas.microsoft.com/office/drawing/2014/main" id="{F6DDD71B-9630-4B90-B530-20A2F440C242}"/>
              </a:ext>
            </a:extLst>
          </p:cNvPr>
          <p:cNvGrpSpPr/>
          <p:nvPr/>
        </p:nvGrpSpPr>
        <p:grpSpPr>
          <a:xfrm>
            <a:off x="323558" y="7229518"/>
            <a:ext cx="2339142" cy="1823334"/>
            <a:chOff x="923156" y="1053931"/>
            <a:chExt cx="4225199" cy="3139799"/>
          </a:xfrm>
        </p:grpSpPr>
        <p:grpSp>
          <p:nvGrpSpPr>
            <p:cNvPr id="261" name="Skupina 260">
              <a:extLst>
                <a:ext uri="{FF2B5EF4-FFF2-40B4-BE49-F238E27FC236}">
                  <a16:creationId xmlns:a16="http://schemas.microsoft.com/office/drawing/2014/main" id="{D94E38D4-3497-48E0-9152-09096A97DD5E}"/>
                </a:ext>
              </a:extLst>
            </p:cNvPr>
            <p:cNvGrpSpPr/>
            <p:nvPr/>
          </p:nvGrpSpPr>
          <p:grpSpPr>
            <a:xfrm>
              <a:off x="923156" y="1053931"/>
              <a:ext cx="4225199" cy="3139799"/>
              <a:chOff x="3207224" y="3029477"/>
              <a:chExt cx="3266049" cy="2511597"/>
            </a:xfrm>
          </p:grpSpPr>
          <p:sp>
            <p:nvSpPr>
              <p:cNvPr id="267" name="TextovéPole 266">
                <a:extLst>
                  <a:ext uri="{FF2B5EF4-FFF2-40B4-BE49-F238E27FC236}">
                    <a16:creationId xmlns:a16="http://schemas.microsoft.com/office/drawing/2014/main" id="{DD86CB35-DF0E-48A6-A568-62A7A513870D}"/>
                  </a:ext>
                </a:extLst>
              </p:cNvPr>
              <p:cNvSpPr txBox="1"/>
              <p:nvPr/>
            </p:nvSpPr>
            <p:spPr>
              <a:xfrm rot="19340908">
                <a:off x="3207224" y="3038663"/>
                <a:ext cx="1580137" cy="3815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1200" dirty="0"/>
                  <a:t>paprika</a:t>
                </a:r>
              </a:p>
            </p:txBody>
          </p:sp>
          <p:sp>
            <p:nvSpPr>
              <p:cNvPr id="268" name="TextovéPole 267">
                <a:extLst>
                  <a:ext uri="{FF2B5EF4-FFF2-40B4-BE49-F238E27FC236}">
                    <a16:creationId xmlns:a16="http://schemas.microsoft.com/office/drawing/2014/main" id="{50594500-F022-4ABD-BA16-7524ABA29CC5}"/>
                  </a:ext>
                </a:extLst>
              </p:cNvPr>
              <p:cNvSpPr txBox="1"/>
              <p:nvPr/>
            </p:nvSpPr>
            <p:spPr>
              <a:xfrm rot="19340908">
                <a:off x="3786312" y="3029477"/>
                <a:ext cx="1580137" cy="3815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1200" dirty="0"/>
                  <a:t>hlemýžď</a:t>
                </a:r>
              </a:p>
            </p:txBody>
          </p:sp>
          <p:sp>
            <p:nvSpPr>
              <p:cNvPr id="269" name="TextovéPole 268">
                <a:extLst>
                  <a:ext uri="{FF2B5EF4-FFF2-40B4-BE49-F238E27FC236}">
                    <a16:creationId xmlns:a16="http://schemas.microsoft.com/office/drawing/2014/main" id="{D8EFBDA5-470A-4B6A-9DEA-E050959FF842}"/>
                  </a:ext>
                </a:extLst>
              </p:cNvPr>
              <p:cNvSpPr txBox="1"/>
              <p:nvPr/>
            </p:nvSpPr>
            <p:spPr>
              <a:xfrm rot="19340908">
                <a:off x="4893136" y="3063834"/>
                <a:ext cx="1580137" cy="3815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1200" dirty="0"/>
                  <a:t>hřib</a:t>
                </a:r>
              </a:p>
            </p:txBody>
          </p:sp>
          <p:sp>
            <p:nvSpPr>
              <p:cNvPr id="270" name="TextovéPole 269">
                <a:extLst>
                  <a:ext uri="{FF2B5EF4-FFF2-40B4-BE49-F238E27FC236}">
                    <a16:creationId xmlns:a16="http://schemas.microsoft.com/office/drawing/2014/main" id="{C198F482-C787-4E79-9B73-F90FF4BB5E7E}"/>
                  </a:ext>
                </a:extLst>
              </p:cNvPr>
              <p:cNvSpPr txBox="1"/>
              <p:nvPr/>
            </p:nvSpPr>
            <p:spPr>
              <a:xfrm rot="19340908">
                <a:off x="4401605" y="3108600"/>
                <a:ext cx="1354924" cy="3815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1200" dirty="0"/>
                  <a:t>myš</a:t>
                </a:r>
              </a:p>
            </p:txBody>
          </p:sp>
          <p:grpSp>
            <p:nvGrpSpPr>
              <p:cNvPr id="271" name="Skupina 270">
                <a:extLst>
                  <a:ext uri="{FF2B5EF4-FFF2-40B4-BE49-F238E27FC236}">
                    <a16:creationId xmlns:a16="http://schemas.microsoft.com/office/drawing/2014/main" id="{B9329614-E12E-482C-8E99-DD8AAD240957}"/>
                  </a:ext>
                </a:extLst>
              </p:cNvPr>
              <p:cNvGrpSpPr/>
              <p:nvPr/>
            </p:nvGrpSpPr>
            <p:grpSpPr>
              <a:xfrm>
                <a:off x="3607058" y="3718338"/>
                <a:ext cx="1530028" cy="1822736"/>
                <a:chOff x="6623163" y="515131"/>
                <a:chExt cx="1755002" cy="2191144"/>
              </a:xfrm>
            </p:grpSpPr>
            <p:cxnSp>
              <p:nvCxnSpPr>
                <p:cNvPr id="272" name="Přímá spojnice 271">
                  <a:extLst>
                    <a:ext uri="{FF2B5EF4-FFF2-40B4-BE49-F238E27FC236}">
                      <a16:creationId xmlns:a16="http://schemas.microsoft.com/office/drawing/2014/main" id="{8187A16F-2454-4672-8085-CD3B31DC26B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378165" y="568675"/>
                  <a:ext cx="0" cy="1139330"/>
                </a:xfrm>
                <a:prstGeom prst="line">
                  <a:avLst/>
                </a:prstGeom>
                <a:ln w="28575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3" name="Přímá spojnice 272">
                  <a:extLst>
                    <a:ext uri="{FF2B5EF4-FFF2-40B4-BE49-F238E27FC236}">
                      <a16:creationId xmlns:a16="http://schemas.microsoft.com/office/drawing/2014/main" id="{54EA313A-4FE0-49D2-AC6C-57FB19A6EDF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7899277" y="572441"/>
                  <a:ext cx="0" cy="582717"/>
                </a:xfrm>
                <a:prstGeom prst="line">
                  <a:avLst/>
                </a:prstGeom>
                <a:ln w="28575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4" name="Přímá spojnice 273">
                  <a:extLst>
                    <a:ext uri="{FF2B5EF4-FFF2-40B4-BE49-F238E27FC236}">
                      <a16:creationId xmlns:a16="http://schemas.microsoft.com/office/drawing/2014/main" id="{A2CD5D85-BACD-4C48-B681-BC8BA8AA121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160096" y="555622"/>
                  <a:ext cx="0" cy="582717"/>
                </a:xfrm>
                <a:prstGeom prst="line">
                  <a:avLst/>
                </a:prstGeom>
                <a:ln w="28575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5" name="Přímá spojnice 274">
                  <a:extLst>
                    <a:ext uri="{FF2B5EF4-FFF2-40B4-BE49-F238E27FC236}">
                      <a16:creationId xmlns:a16="http://schemas.microsoft.com/office/drawing/2014/main" id="{6F822E61-0356-4E2B-BD72-CC9F89CA373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630843" y="515131"/>
                  <a:ext cx="0" cy="1634618"/>
                </a:xfrm>
                <a:prstGeom prst="line">
                  <a:avLst/>
                </a:prstGeom>
                <a:ln w="28575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6" name="Přímá spojnice 275">
                  <a:extLst>
                    <a:ext uri="{FF2B5EF4-FFF2-40B4-BE49-F238E27FC236}">
                      <a16:creationId xmlns:a16="http://schemas.microsoft.com/office/drawing/2014/main" id="{6E78EE74-E611-40C9-8E45-27A247591EC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135666" y="1138339"/>
                  <a:ext cx="763614" cy="16816"/>
                </a:xfrm>
                <a:prstGeom prst="line">
                  <a:avLst/>
                </a:prstGeom>
                <a:ln w="28575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7" name="Přímá spojnice 276">
                  <a:extLst>
                    <a:ext uri="{FF2B5EF4-FFF2-40B4-BE49-F238E27FC236}">
                      <a16:creationId xmlns:a16="http://schemas.microsoft.com/office/drawing/2014/main" id="{1ABABC54-D21D-4291-A094-FF9655621C2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590049" y="1138339"/>
                  <a:ext cx="0" cy="536143"/>
                </a:xfrm>
                <a:prstGeom prst="line">
                  <a:avLst/>
                </a:prstGeom>
                <a:ln w="28575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8" name="Přímá spojnice 277">
                  <a:extLst>
                    <a:ext uri="{FF2B5EF4-FFF2-40B4-BE49-F238E27FC236}">
                      <a16:creationId xmlns:a16="http://schemas.microsoft.com/office/drawing/2014/main" id="{07BE11F3-CADA-424C-9377-98CAC3D3B71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561017" y="1685595"/>
                  <a:ext cx="813361" cy="6978"/>
                </a:xfrm>
                <a:prstGeom prst="line">
                  <a:avLst/>
                </a:prstGeom>
                <a:ln w="28575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9" name="Přímá spojnice 278">
                  <a:extLst>
                    <a:ext uri="{FF2B5EF4-FFF2-40B4-BE49-F238E27FC236}">
                      <a16:creationId xmlns:a16="http://schemas.microsoft.com/office/drawing/2014/main" id="{CDCFD9C8-4558-414A-B035-E34C8F95836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623163" y="2147237"/>
                  <a:ext cx="1424253" cy="7541"/>
                </a:xfrm>
                <a:prstGeom prst="line">
                  <a:avLst/>
                </a:prstGeom>
                <a:ln w="28575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0" name="Přímá spojnice 279">
                  <a:extLst>
                    <a:ext uri="{FF2B5EF4-FFF2-40B4-BE49-F238E27FC236}">
                      <a16:creationId xmlns:a16="http://schemas.microsoft.com/office/drawing/2014/main" id="{79D3CA3E-8A3E-4465-B2F2-4342589C6DD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047418" y="1674483"/>
                  <a:ext cx="0" cy="490572"/>
                </a:xfrm>
                <a:prstGeom prst="line">
                  <a:avLst/>
                </a:prstGeom>
                <a:ln w="28575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7" name="Přímá spojnice 296">
                  <a:extLst>
                    <a:ext uri="{FF2B5EF4-FFF2-40B4-BE49-F238E27FC236}">
                      <a16:creationId xmlns:a16="http://schemas.microsoft.com/office/drawing/2014/main" id="{A192D2A5-7238-4D62-8159-DC1DE15BBB2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410832" y="2170132"/>
                  <a:ext cx="0" cy="536143"/>
                </a:xfrm>
                <a:prstGeom prst="line">
                  <a:avLst/>
                </a:prstGeom>
                <a:ln w="28575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263" name="Ovál 262">
              <a:extLst>
                <a:ext uri="{FF2B5EF4-FFF2-40B4-BE49-F238E27FC236}">
                  <a16:creationId xmlns:a16="http://schemas.microsoft.com/office/drawing/2014/main" id="{C461CA5A-1109-40D2-B90A-D5275E7626BA}"/>
                </a:ext>
              </a:extLst>
            </p:cNvPr>
            <p:cNvSpPr/>
            <p:nvPr/>
          </p:nvSpPr>
          <p:spPr>
            <a:xfrm>
              <a:off x="2187015" y="3496037"/>
              <a:ext cx="297869" cy="305032"/>
            </a:xfrm>
            <a:prstGeom prst="ellipse">
              <a:avLst/>
            </a:prstGeom>
            <a:solidFill>
              <a:srgbClr val="FFFF9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sz="12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a</a:t>
              </a:r>
            </a:p>
          </p:txBody>
        </p:sp>
        <p:sp>
          <p:nvSpPr>
            <p:cNvPr id="264" name="Ovál 263">
              <a:extLst>
                <a:ext uri="{FF2B5EF4-FFF2-40B4-BE49-F238E27FC236}">
                  <a16:creationId xmlns:a16="http://schemas.microsoft.com/office/drawing/2014/main" id="{136B3EEF-4DA2-4C16-B349-FE15C12F65B0}"/>
                </a:ext>
              </a:extLst>
            </p:cNvPr>
            <p:cNvSpPr/>
            <p:nvPr/>
          </p:nvSpPr>
          <p:spPr>
            <a:xfrm>
              <a:off x="2391379" y="2419898"/>
              <a:ext cx="297870" cy="305031"/>
            </a:xfrm>
            <a:prstGeom prst="ellipse">
              <a:avLst/>
            </a:prstGeom>
            <a:solidFill>
              <a:srgbClr val="FFFF9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sz="12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d</a:t>
              </a:r>
              <a:endParaRPr lang="cs-CZ" sz="1200" dirty="0"/>
            </a:p>
          </p:txBody>
        </p:sp>
        <p:sp>
          <p:nvSpPr>
            <p:cNvPr id="265" name="Ovál 264">
              <a:extLst>
                <a:ext uri="{FF2B5EF4-FFF2-40B4-BE49-F238E27FC236}">
                  <a16:creationId xmlns:a16="http://schemas.microsoft.com/office/drawing/2014/main" id="{27729912-DBC7-4E96-89DE-31B004F6FFAB}"/>
                </a:ext>
              </a:extLst>
            </p:cNvPr>
            <p:cNvSpPr/>
            <p:nvPr/>
          </p:nvSpPr>
          <p:spPr>
            <a:xfrm>
              <a:off x="2909147" y="2975887"/>
              <a:ext cx="297870" cy="305031"/>
            </a:xfrm>
            <a:prstGeom prst="ellipse">
              <a:avLst/>
            </a:prstGeom>
            <a:solidFill>
              <a:srgbClr val="FFFF9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sz="12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c</a:t>
              </a:r>
            </a:p>
          </p:txBody>
        </p:sp>
        <p:sp>
          <p:nvSpPr>
            <p:cNvPr id="266" name="Ovál 265">
              <a:extLst>
                <a:ext uri="{FF2B5EF4-FFF2-40B4-BE49-F238E27FC236}">
                  <a16:creationId xmlns:a16="http://schemas.microsoft.com/office/drawing/2014/main" id="{7039E0A8-CDDC-4F8F-939F-96D1CB1EF599}"/>
                </a:ext>
              </a:extLst>
            </p:cNvPr>
            <p:cNvSpPr/>
            <p:nvPr/>
          </p:nvSpPr>
          <p:spPr>
            <a:xfrm>
              <a:off x="2879659" y="3486407"/>
              <a:ext cx="297869" cy="305032"/>
            </a:xfrm>
            <a:prstGeom prst="ellipse">
              <a:avLst/>
            </a:prstGeom>
            <a:solidFill>
              <a:srgbClr val="FFFF9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sz="12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b</a:t>
              </a:r>
            </a:p>
          </p:txBody>
        </p:sp>
      </p:grpSp>
      <p:sp>
        <p:nvSpPr>
          <p:cNvPr id="298" name="TextovéPole 297">
            <a:extLst>
              <a:ext uri="{FF2B5EF4-FFF2-40B4-BE49-F238E27FC236}">
                <a16:creationId xmlns:a16="http://schemas.microsoft.com/office/drawing/2014/main" id="{07EA459A-DC9C-445B-ACDA-D7CAFE408329}"/>
              </a:ext>
            </a:extLst>
          </p:cNvPr>
          <p:cNvSpPr txBox="1"/>
          <p:nvPr/>
        </p:nvSpPr>
        <p:spPr>
          <a:xfrm>
            <a:off x="2367382" y="7560800"/>
            <a:ext cx="4187796" cy="1308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b="1" dirty="0">
                <a:ln w="0"/>
              </a:rPr>
              <a:t>3. Které kolečko odpovídá poslednímu společnému předku myši a hřibu?</a:t>
            </a:r>
          </a:p>
          <a:p>
            <a:pPr marL="342900" indent="-342900">
              <a:buFont typeface="+mj-lt"/>
              <a:buAutoNum type="alphaLcParenR"/>
            </a:pPr>
            <a:r>
              <a:rPr lang="cs-CZ" sz="1200" dirty="0">
                <a:ln w="0"/>
              </a:rPr>
              <a:t>kolečko „a“</a:t>
            </a:r>
          </a:p>
          <a:p>
            <a:pPr marL="342900" indent="-342900">
              <a:buFont typeface="+mj-lt"/>
              <a:buAutoNum type="alphaLcParenR"/>
            </a:pPr>
            <a:r>
              <a:rPr lang="cs-CZ" sz="1200" dirty="0">
                <a:ln w="0"/>
              </a:rPr>
              <a:t>kolečko „b“</a:t>
            </a:r>
          </a:p>
          <a:p>
            <a:pPr marL="342900" indent="-342900">
              <a:buFont typeface="+mj-lt"/>
              <a:buAutoNum type="alphaLcParenR"/>
            </a:pPr>
            <a:r>
              <a:rPr lang="cs-CZ" sz="1200" b="1" dirty="0">
                <a:ln w="0"/>
              </a:rPr>
              <a:t>kolečko „c“</a:t>
            </a:r>
          </a:p>
          <a:p>
            <a:pPr marL="342900" indent="-342900">
              <a:buFont typeface="+mj-lt"/>
              <a:buAutoNum type="alphaLcParenR"/>
            </a:pPr>
            <a:r>
              <a:rPr lang="cs-CZ" sz="1200" dirty="0">
                <a:ln w="0"/>
              </a:rPr>
              <a:t>kolečko „d“</a:t>
            </a:r>
          </a:p>
          <a:p>
            <a:endParaRPr lang="cs-CZ" sz="700" dirty="0">
              <a:ln w="0"/>
            </a:endParaRPr>
          </a:p>
        </p:txBody>
      </p:sp>
      <p:sp>
        <p:nvSpPr>
          <p:cNvPr id="2" name="Obdélník 1">
            <a:extLst>
              <a:ext uri="{FF2B5EF4-FFF2-40B4-BE49-F238E27FC236}">
                <a16:creationId xmlns:a16="http://schemas.microsoft.com/office/drawing/2014/main" id="{DF2C54F4-DA53-45EE-8751-983BAE27863D}"/>
              </a:ext>
            </a:extLst>
          </p:cNvPr>
          <p:cNvSpPr/>
          <p:nvPr/>
        </p:nvSpPr>
        <p:spPr>
          <a:xfrm>
            <a:off x="1893729" y="8815783"/>
            <a:ext cx="466145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cs-CZ" sz="1200" b="1" dirty="0">
                <a:ln w="0"/>
              </a:rPr>
              <a:t>Zdůvodnění: </a:t>
            </a:r>
            <a:r>
              <a:rPr lang="cs-CZ" sz="1200" dirty="0">
                <a:ln w="0"/>
              </a:rPr>
              <a:t>Správně je kolečko „c“, která označuje společného předka myši, hlemýždě a hřibu. Kolečko „d“ odpovídá předku pouze hlemýždě a myši, kolečko „a“ pak odpovídá předku všech čtyř druhů. Kolečko „b“ je sice na správné větvi vedoucí k myši a hřibu, ale není poslední.</a:t>
            </a:r>
          </a:p>
        </p:txBody>
      </p:sp>
      <p:sp>
        <p:nvSpPr>
          <p:cNvPr id="3" name="Obdélník 2">
            <a:extLst>
              <a:ext uri="{FF2B5EF4-FFF2-40B4-BE49-F238E27FC236}">
                <a16:creationId xmlns:a16="http://schemas.microsoft.com/office/drawing/2014/main" id="{C65A679A-7B7B-4FA8-A561-56A01F233C27}"/>
              </a:ext>
            </a:extLst>
          </p:cNvPr>
          <p:cNvSpPr/>
          <p:nvPr/>
        </p:nvSpPr>
        <p:spPr>
          <a:xfrm>
            <a:off x="1893729" y="6079575"/>
            <a:ext cx="476689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cs-CZ" sz="1200" b="1" dirty="0">
                <a:ln w="0"/>
              </a:rPr>
              <a:t>Zdůvodnění: </a:t>
            </a:r>
            <a:r>
              <a:rPr lang="cs-CZ" sz="1200" dirty="0">
                <a:ln w="0"/>
              </a:rPr>
              <a:t>Žádný z druhů na konci větví nemůže být předkem ostatních. Všechny tyto druhy jsou současné. Možnost „c“ je správně, protože poslední společný předek druhů „Y“ a „Z“ se nachází na horním, tedy pozdějším rozvětvení než předek druhů „X“ a „Z“.  Možnost „d“ je špatně, protože společný předek druhů „X“ a „Y“ a druhů „X“ a „Z“ je stejný.</a:t>
            </a:r>
          </a:p>
        </p:txBody>
      </p:sp>
      <p:sp>
        <p:nvSpPr>
          <p:cNvPr id="4" name="Obdélník 3">
            <a:extLst>
              <a:ext uri="{FF2B5EF4-FFF2-40B4-BE49-F238E27FC236}">
                <a16:creationId xmlns:a16="http://schemas.microsoft.com/office/drawing/2014/main" id="{BF63D33B-9033-4F30-8D14-D24ED154F895}"/>
              </a:ext>
            </a:extLst>
          </p:cNvPr>
          <p:cNvSpPr/>
          <p:nvPr/>
        </p:nvSpPr>
        <p:spPr>
          <a:xfrm>
            <a:off x="1893727" y="3578607"/>
            <a:ext cx="476689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cs-CZ" sz="1200" b="1" dirty="0">
                <a:ln w="0"/>
              </a:rPr>
              <a:t>Zdůvodnění</a:t>
            </a:r>
            <a:r>
              <a:rPr lang="cs-CZ" sz="1200" dirty="0">
                <a:ln w="0"/>
              </a:rPr>
              <a:t>: Žádný z druhů na konci větví nemůže být předkem ostatních. Všechny tyto druhy se vyvíjely stejně dlouho ze společného předka, žádný tedy není nejprimitivnější, nejvyvinutější nebo mezistupeň mezi jinými.</a:t>
            </a:r>
          </a:p>
        </p:txBody>
      </p:sp>
      <p:sp>
        <p:nvSpPr>
          <p:cNvPr id="55" name="Obdélník 54">
            <a:extLst>
              <a:ext uri="{FF2B5EF4-FFF2-40B4-BE49-F238E27FC236}">
                <a16:creationId xmlns:a16="http://schemas.microsoft.com/office/drawing/2014/main" id="{C49376E4-FE9A-4754-9CF2-8EA541FEFCD2}"/>
              </a:ext>
            </a:extLst>
          </p:cNvPr>
          <p:cNvSpPr/>
          <p:nvPr/>
        </p:nvSpPr>
        <p:spPr>
          <a:xfrm>
            <a:off x="266970" y="816302"/>
            <a:ext cx="6288208" cy="1505150"/>
          </a:xfrm>
          <a:prstGeom prst="rect">
            <a:avLst/>
          </a:prstGeom>
          <a:noFill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1200" b="1" dirty="0">
                <a:ln w="0"/>
                <a:solidFill>
                  <a:schemeClr val="tx1"/>
                </a:solidFill>
              </a:rPr>
              <a:t>PRINCIP ÚKOLŮ: </a:t>
            </a:r>
          </a:p>
          <a:p>
            <a:pPr algn="just"/>
            <a:r>
              <a:rPr lang="cs-CZ" sz="1200" dirty="0">
                <a:solidFill>
                  <a:schemeClr val="tx1"/>
                </a:solidFill>
              </a:rPr>
              <a:t>Při čtení evolučních stromů hledejte společné předky. Pro určení příbuznosti mezi konkrétními druhy je klíčové zjistit jejich </a:t>
            </a:r>
            <a:r>
              <a:rPr lang="cs-CZ" sz="1200" b="1" dirty="0">
                <a:solidFill>
                  <a:schemeClr val="tx1"/>
                </a:solidFill>
              </a:rPr>
              <a:t>posledního společného předka. Druhy jsou si tím příbuznější, čím pozdějšího společného předka mají. </a:t>
            </a:r>
            <a:r>
              <a:rPr lang="cs-CZ" sz="1200" dirty="0">
                <a:ln w="0"/>
                <a:solidFill>
                  <a:schemeClr val="tx1"/>
                </a:solidFill>
              </a:rPr>
              <a:t>Čas plyne od kořene ke koncovým větvím, tj. dole jsou předci a nahoře současné druhy.</a:t>
            </a:r>
          </a:p>
          <a:p>
            <a:pPr algn="just"/>
            <a:endParaRPr lang="cs-CZ" sz="800" b="1" dirty="0">
              <a:ln w="0"/>
              <a:solidFill>
                <a:schemeClr val="tx1"/>
              </a:solidFill>
            </a:endParaRPr>
          </a:p>
          <a:p>
            <a:pPr algn="just"/>
            <a:r>
              <a:rPr lang="cs-CZ" sz="1200" b="1" dirty="0">
                <a:ln w="0"/>
                <a:solidFill>
                  <a:schemeClr val="tx1"/>
                </a:solidFill>
              </a:rPr>
              <a:t>Úkoly 1-6: Vyberte správnou odpověď </a:t>
            </a:r>
            <a:r>
              <a:rPr lang="cs-CZ" sz="1200" dirty="0">
                <a:ln w="0"/>
                <a:solidFill>
                  <a:schemeClr val="tx1"/>
                </a:solidFill>
              </a:rPr>
              <a:t>(vždy je právě jedna možnost správně) a připište krátké zdůvodnění vaší odpovědi. Pozor, každý úkol se vztahuje k jinému evolučnímu stromu.</a:t>
            </a:r>
          </a:p>
        </p:txBody>
      </p:sp>
    </p:spTree>
    <p:extLst>
      <p:ext uri="{BB962C8B-B14F-4D97-AF65-F5344CB8AC3E}">
        <p14:creationId xmlns:p14="http://schemas.microsoft.com/office/powerpoint/2010/main" val="38370165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Skupina 50">
            <a:extLst>
              <a:ext uri="{FF2B5EF4-FFF2-40B4-BE49-F238E27FC236}">
                <a16:creationId xmlns:a16="http://schemas.microsoft.com/office/drawing/2014/main" id="{5AC2E474-9B28-4C9B-AB08-F21B0450D623}"/>
              </a:ext>
            </a:extLst>
          </p:cNvPr>
          <p:cNvGrpSpPr/>
          <p:nvPr/>
        </p:nvGrpSpPr>
        <p:grpSpPr>
          <a:xfrm>
            <a:off x="248759" y="3430189"/>
            <a:ext cx="2427554" cy="1891120"/>
            <a:chOff x="4687113" y="1888893"/>
            <a:chExt cx="4780675" cy="3142617"/>
          </a:xfrm>
        </p:grpSpPr>
        <p:sp>
          <p:nvSpPr>
            <p:cNvPr id="52" name="TextovéPole 51">
              <a:extLst>
                <a:ext uri="{FF2B5EF4-FFF2-40B4-BE49-F238E27FC236}">
                  <a16:creationId xmlns:a16="http://schemas.microsoft.com/office/drawing/2014/main" id="{54509CA5-B844-41F4-BCDE-E6F3D9797329}"/>
                </a:ext>
              </a:extLst>
            </p:cNvPr>
            <p:cNvSpPr txBox="1"/>
            <p:nvPr/>
          </p:nvSpPr>
          <p:spPr>
            <a:xfrm rot="19340908">
              <a:off x="4687113" y="1903199"/>
              <a:ext cx="2342757" cy="4370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200" dirty="0"/>
                <a:t>vlk</a:t>
              </a:r>
            </a:p>
          </p:txBody>
        </p:sp>
        <p:sp>
          <p:nvSpPr>
            <p:cNvPr id="53" name="TextovéPole 52">
              <a:extLst>
                <a:ext uri="{FF2B5EF4-FFF2-40B4-BE49-F238E27FC236}">
                  <a16:creationId xmlns:a16="http://schemas.microsoft.com/office/drawing/2014/main" id="{41CA3DFA-5BE3-4D58-A3C8-CAC5F9FCEE31}"/>
                </a:ext>
              </a:extLst>
            </p:cNvPr>
            <p:cNvSpPr txBox="1"/>
            <p:nvPr/>
          </p:nvSpPr>
          <p:spPr>
            <a:xfrm rot="19340908">
              <a:off x="7008662" y="1888893"/>
              <a:ext cx="2342756" cy="4370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200" dirty="0"/>
                <a:t>tuleň</a:t>
              </a:r>
            </a:p>
          </p:txBody>
        </p:sp>
        <p:sp>
          <p:nvSpPr>
            <p:cNvPr id="54" name="TextovéPole 53">
              <a:extLst>
                <a:ext uri="{FF2B5EF4-FFF2-40B4-BE49-F238E27FC236}">
                  <a16:creationId xmlns:a16="http://schemas.microsoft.com/office/drawing/2014/main" id="{21DC09C8-A1A5-4BA1-A9A6-8EB533ABD63A}"/>
                </a:ext>
              </a:extLst>
            </p:cNvPr>
            <p:cNvSpPr txBox="1"/>
            <p:nvPr/>
          </p:nvSpPr>
          <p:spPr>
            <a:xfrm rot="19340908">
              <a:off x="5362754" y="1915872"/>
              <a:ext cx="2342756" cy="4370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200" dirty="0"/>
                <a:t>medvěd</a:t>
              </a:r>
            </a:p>
          </p:txBody>
        </p:sp>
        <p:sp>
          <p:nvSpPr>
            <p:cNvPr id="55" name="TextovéPole 54">
              <a:extLst>
                <a:ext uri="{FF2B5EF4-FFF2-40B4-BE49-F238E27FC236}">
                  <a16:creationId xmlns:a16="http://schemas.microsoft.com/office/drawing/2014/main" id="{EF3BC53B-4CBB-4855-8C45-59C03A96914C}"/>
                </a:ext>
              </a:extLst>
            </p:cNvPr>
            <p:cNvSpPr txBox="1"/>
            <p:nvPr/>
          </p:nvSpPr>
          <p:spPr>
            <a:xfrm rot="19340908">
              <a:off x="6184320" y="2008507"/>
              <a:ext cx="2008849" cy="4370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200" dirty="0"/>
                <a:t>lachtan</a:t>
              </a:r>
            </a:p>
          </p:txBody>
        </p:sp>
        <p:grpSp>
          <p:nvGrpSpPr>
            <p:cNvPr id="56" name="Skupina 55">
              <a:extLst>
                <a:ext uri="{FF2B5EF4-FFF2-40B4-BE49-F238E27FC236}">
                  <a16:creationId xmlns:a16="http://schemas.microsoft.com/office/drawing/2014/main" id="{16DAA06C-8084-4C01-8BCB-6300EAA8422F}"/>
                </a:ext>
              </a:extLst>
            </p:cNvPr>
            <p:cNvGrpSpPr/>
            <p:nvPr/>
          </p:nvGrpSpPr>
          <p:grpSpPr>
            <a:xfrm>
              <a:off x="5144153" y="2752869"/>
              <a:ext cx="4323635" cy="2278641"/>
              <a:chOff x="5144153" y="2752869"/>
              <a:chExt cx="4323635" cy="2278641"/>
            </a:xfrm>
          </p:grpSpPr>
          <p:sp>
            <p:nvSpPr>
              <p:cNvPr id="57" name="TextovéPole 56">
                <a:extLst>
                  <a:ext uri="{FF2B5EF4-FFF2-40B4-BE49-F238E27FC236}">
                    <a16:creationId xmlns:a16="http://schemas.microsoft.com/office/drawing/2014/main" id="{16B36C69-9CE0-4167-9635-4BACDB9E6029}"/>
                  </a:ext>
                </a:extLst>
              </p:cNvPr>
              <p:cNvSpPr txBox="1"/>
              <p:nvPr/>
            </p:nvSpPr>
            <p:spPr>
              <a:xfrm>
                <a:off x="6618604" y="4030244"/>
                <a:ext cx="1781253" cy="4370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1200" dirty="0"/>
                  <a:t>krátký ocas</a:t>
                </a:r>
              </a:p>
            </p:txBody>
          </p:sp>
          <p:sp>
            <p:nvSpPr>
              <p:cNvPr id="58" name="TextovéPole 57">
                <a:extLst>
                  <a:ext uri="{FF2B5EF4-FFF2-40B4-BE49-F238E27FC236}">
                    <a16:creationId xmlns:a16="http://schemas.microsoft.com/office/drawing/2014/main" id="{26A13BC4-B35E-4EF6-BC44-40C0D762AA22}"/>
                  </a:ext>
                </a:extLst>
              </p:cNvPr>
              <p:cNvSpPr txBox="1"/>
              <p:nvPr/>
            </p:nvSpPr>
            <p:spPr>
              <a:xfrm>
                <a:off x="7138701" y="3490182"/>
                <a:ext cx="1385396" cy="4370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1200" dirty="0"/>
                  <a:t>ploutve</a:t>
                </a:r>
              </a:p>
            </p:txBody>
          </p:sp>
          <p:sp>
            <p:nvSpPr>
              <p:cNvPr id="59" name="TextovéPole 58">
                <a:extLst>
                  <a:ext uri="{FF2B5EF4-FFF2-40B4-BE49-F238E27FC236}">
                    <a16:creationId xmlns:a16="http://schemas.microsoft.com/office/drawing/2014/main" id="{C2631646-41E8-4C20-AD28-EA534CD45988}"/>
                  </a:ext>
                </a:extLst>
              </p:cNvPr>
              <p:cNvSpPr txBox="1"/>
              <p:nvPr/>
            </p:nvSpPr>
            <p:spPr>
              <a:xfrm>
                <a:off x="7536143" y="2839594"/>
                <a:ext cx="1931645" cy="4370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1200" dirty="0"/>
                  <a:t>ztráta boltce</a:t>
                </a:r>
              </a:p>
            </p:txBody>
          </p:sp>
          <p:grpSp>
            <p:nvGrpSpPr>
              <p:cNvPr id="60" name="Skupina 59">
                <a:extLst>
                  <a:ext uri="{FF2B5EF4-FFF2-40B4-BE49-F238E27FC236}">
                    <a16:creationId xmlns:a16="http://schemas.microsoft.com/office/drawing/2014/main" id="{CC71FA92-158F-4D80-A547-8179F4CF8916}"/>
                  </a:ext>
                </a:extLst>
              </p:cNvPr>
              <p:cNvGrpSpPr/>
              <p:nvPr/>
            </p:nvGrpSpPr>
            <p:grpSpPr>
              <a:xfrm>
                <a:off x="5144153" y="2752869"/>
                <a:ext cx="2251242" cy="2278641"/>
                <a:chOff x="6123790" y="4293237"/>
                <a:chExt cx="2251242" cy="2278641"/>
              </a:xfrm>
            </p:grpSpPr>
            <p:cxnSp>
              <p:nvCxnSpPr>
                <p:cNvPr id="64" name="Přímá spojnice 63">
                  <a:extLst>
                    <a:ext uri="{FF2B5EF4-FFF2-40B4-BE49-F238E27FC236}">
                      <a16:creationId xmlns:a16="http://schemas.microsoft.com/office/drawing/2014/main" id="{F1EF4AA4-F91A-4044-A644-BC3E684446E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875978" y="4312037"/>
                  <a:ext cx="0" cy="1184824"/>
                </a:xfrm>
                <a:prstGeom prst="line">
                  <a:avLst/>
                </a:prstGeom>
                <a:ln w="28575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" name="Přímá spojnice 64">
                  <a:extLst>
                    <a:ext uri="{FF2B5EF4-FFF2-40B4-BE49-F238E27FC236}">
                      <a16:creationId xmlns:a16="http://schemas.microsoft.com/office/drawing/2014/main" id="{708E3FCF-0877-4800-975F-D84541E4FAD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8375032" y="4350812"/>
                  <a:ext cx="0" cy="605986"/>
                </a:xfrm>
                <a:prstGeom prst="line">
                  <a:avLst/>
                </a:prstGeom>
                <a:ln w="28575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Přímá spojnice 65">
                  <a:extLst>
                    <a:ext uri="{FF2B5EF4-FFF2-40B4-BE49-F238E27FC236}">
                      <a16:creationId xmlns:a16="http://schemas.microsoft.com/office/drawing/2014/main" id="{F8774A54-2236-4D40-A252-B168E6343BA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541353" y="4333323"/>
                  <a:ext cx="0" cy="605986"/>
                </a:xfrm>
                <a:prstGeom prst="line">
                  <a:avLst/>
                </a:prstGeom>
                <a:ln w="28575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7" name="Přímá spojnice 66">
                  <a:extLst>
                    <a:ext uri="{FF2B5EF4-FFF2-40B4-BE49-F238E27FC236}">
                      <a16:creationId xmlns:a16="http://schemas.microsoft.com/office/drawing/2014/main" id="{20FFBBC9-6A1B-4AC0-AAF3-E784B28FB88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132452" y="4293237"/>
                  <a:ext cx="0" cy="1699891"/>
                </a:xfrm>
                <a:prstGeom prst="line">
                  <a:avLst/>
                </a:prstGeom>
                <a:ln w="28575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" name="Přímá spojnice 67">
                  <a:extLst>
                    <a:ext uri="{FF2B5EF4-FFF2-40B4-BE49-F238E27FC236}">
                      <a16:creationId xmlns:a16="http://schemas.microsoft.com/office/drawing/2014/main" id="{ABEAEFE4-6928-4364-ABD0-C1E78C027B2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513800" y="4939309"/>
                  <a:ext cx="861232" cy="17487"/>
                </a:xfrm>
                <a:prstGeom prst="line">
                  <a:avLst/>
                </a:prstGeom>
                <a:ln w="28575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" name="Přímá spojnice 68">
                  <a:extLst>
                    <a:ext uri="{FF2B5EF4-FFF2-40B4-BE49-F238E27FC236}">
                      <a16:creationId xmlns:a16="http://schemas.microsoft.com/office/drawing/2014/main" id="{D200249B-6922-4DD5-84FB-48B54DD9991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026272" y="4939309"/>
                  <a:ext cx="0" cy="557552"/>
                </a:xfrm>
                <a:prstGeom prst="line">
                  <a:avLst/>
                </a:prstGeom>
                <a:ln w="28575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0" name="Přímá spojnice 69">
                  <a:extLst>
                    <a:ext uri="{FF2B5EF4-FFF2-40B4-BE49-F238E27FC236}">
                      <a16:creationId xmlns:a16="http://schemas.microsoft.com/office/drawing/2014/main" id="{96BDB7F0-B975-46D5-A077-ECB1FE3A152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875978" y="5496861"/>
                  <a:ext cx="1150294" cy="0"/>
                </a:xfrm>
                <a:prstGeom prst="line">
                  <a:avLst/>
                </a:prstGeom>
                <a:ln w="28575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" name="Přímá spojnice 70">
                  <a:extLst>
                    <a:ext uri="{FF2B5EF4-FFF2-40B4-BE49-F238E27FC236}">
                      <a16:creationId xmlns:a16="http://schemas.microsoft.com/office/drawing/2014/main" id="{A1C14C47-4643-48CF-84D2-E7387D26289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123790" y="5993127"/>
                  <a:ext cx="1404679" cy="5229"/>
                </a:xfrm>
                <a:prstGeom prst="line">
                  <a:avLst/>
                </a:prstGeom>
                <a:ln w="28575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" name="Přímá spojnice 71">
                  <a:extLst>
                    <a:ext uri="{FF2B5EF4-FFF2-40B4-BE49-F238E27FC236}">
                      <a16:creationId xmlns:a16="http://schemas.microsoft.com/office/drawing/2014/main" id="{C9B03660-EBC5-4107-89B3-6247F5ED6AC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527599" y="5496861"/>
                  <a:ext cx="0" cy="510161"/>
                </a:xfrm>
                <a:prstGeom prst="line">
                  <a:avLst/>
                </a:prstGeom>
                <a:ln w="28575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" name="Přímá spojnice 72">
                  <a:extLst>
                    <a:ext uri="{FF2B5EF4-FFF2-40B4-BE49-F238E27FC236}">
                      <a16:creationId xmlns:a16="http://schemas.microsoft.com/office/drawing/2014/main" id="{6E4ECBD0-481B-423A-8E00-EB020DFB9B9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012152" y="6014326"/>
                  <a:ext cx="0" cy="557552"/>
                </a:xfrm>
                <a:prstGeom prst="line">
                  <a:avLst/>
                </a:prstGeom>
                <a:ln w="28575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1" name="Obdélník 60">
                <a:extLst>
                  <a:ext uri="{FF2B5EF4-FFF2-40B4-BE49-F238E27FC236}">
                    <a16:creationId xmlns:a16="http://schemas.microsoft.com/office/drawing/2014/main" id="{14927396-862E-42D2-9615-0D1FFE23CB7D}"/>
                  </a:ext>
                </a:extLst>
              </p:cNvPr>
              <p:cNvSpPr/>
              <p:nvPr/>
            </p:nvSpPr>
            <p:spPr>
              <a:xfrm>
                <a:off x="6895767" y="3709156"/>
                <a:ext cx="324546" cy="63878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200" dirty="0">
                  <a:ln w="0"/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62" name="Obdélník 61">
                <a:extLst>
                  <a:ext uri="{FF2B5EF4-FFF2-40B4-BE49-F238E27FC236}">
                    <a16:creationId xmlns:a16="http://schemas.microsoft.com/office/drawing/2014/main" id="{CFF01BDF-2536-43B5-9EEB-22FA633F363F}"/>
                  </a:ext>
                </a:extLst>
              </p:cNvPr>
              <p:cNvSpPr/>
              <p:nvPr/>
            </p:nvSpPr>
            <p:spPr>
              <a:xfrm>
                <a:off x="7270002" y="3037151"/>
                <a:ext cx="324546" cy="63878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200" dirty="0">
                  <a:ln w="0"/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63" name="Obdélník 62">
                <a:extLst>
                  <a:ext uri="{FF2B5EF4-FFF2-40B4-BE49-F238E27FC236}">
                    <a16:creationId xmlns:a16="http://schemas.microsoft.com/office/drawing/2014/main" id="{860030E9-A36A-4968-802C-7104119700AB}"/>
                  </a:ext>
                </a:extLst>
              </p:cNvPr>
              <p:cNvSpPr/>
              <p:nvPr/>
            </p:nvSpPr>
            <p:spPr>
              <a:xfrm>
                <a:off x="6395221" y="4222605"/>
                <a:ext cx="324546" cy="63878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200" dirty="0">
                  <a:ln w="0"/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</p:grpSp>
      <p:sp>
        <p:nvSpPr>
          <p:cNvPr id="74" name="TextovéPole 73">
            <a:extLst>
              <a:ext uri="{FF2B5EF4-FFF2-40B4-BE49-F238E27FC236}">
                <a16:creationId xmlns:a16="http://schemas.microsoft.com/office/drawing/2014/main" id="{06E3AFA6-8281-48E0-9B61-83546A43CC8C}"/>
              </a:ext>
            </a:extLst>
          </p:cNvPr>
          <p:cNvSpPr txBox="1"/>
          <p:nvPr/>
        </p:nvSpPr>
        <p:spPr>
          <a:xfrm>
            <a:off x="2693376" y="3748921"/>
            <a:ext cx="392216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b="1" dirty="0">
                <a:ln w="0"/>
              </a:rPr>
              <a:t>5. Předpokládejte, že předek všech těchto druhů měl dlouhý ocas, končetiny k běhání a ušní boltce. Podle zobrazeného stromu odvoďte, které znaky má lachtan:</a:t>
            </a:r>
          </a:p>
          <a:p>
            <a:pPr marL="342900" indent="-342900">
              <a:buFont typeface="+mj-lt"/>
              <a:buAutoNum type="alphaLcParenR"/>
            </a:pPr>
            <a:r>
              <a:rPr lang="cs-CZ" sz="1200" dirty="0">
                <a:ln w="0"/>
              </a:rPr>
              <a:t>dlouhý ocas, končetiny k běhání, ušní boltce</a:t>
            </a:r>
          </a:p>
          <a:p>
            <a:pPr marL="342900" indent="-342900">
              <a:buFont typeface="+mj-lt"/>
              <a:buAutoNum type="alphaLcParenR"/>
            </a:pPr>
            <a:r>
              <a:rPr lang="cs-CZ" sz="1200" dirty="0">
                <a:ln w="0"/>
              </a:rPr>
              <a:t>krátký ocas, končetiny k běhání, ušní boltce</a:t>
            </a:r>
          </a:p>
          <a:p>
            <a:pPr marL="342900" indent="-342900">
              <a:buFont typeface="+mj-lt"/>
              <a:buAutoNum type="alphaLcParenR"/>
            </a:pPr>
            <a:r>
              <a:rPr lang="cs-CZ" sz="1200" dirty="0">
                <a:ln w="0"/>
              </a:rPr>
              <a:t>krátký ocas, ploutve, bez ušního boltce</a:t>
            </a:r>
          </a:p>
          <a:p>
            <a:pPr marL="342900" indent="-342900">
              <a:buFont typeface="+mj-lt"/>
              <a:buAutoNum type="alphaLcParenR"/>
            </a:pPr>
            <a:r>
              <a:rPr lang="cs-CZ" sz="1200" b="1" dirty="0">
                <a:ln w="0"/>
              </a:rPr>
              <a:t>krátký ocas, ploutve, ušní boltce</a:t>
            </a:r>
          </a:p>
          <a:p>
            <a:endParaRPr lang="cs-CZ" sz="1200" dirty="0">
              <a:ln w="0"/>
            </a:endParaRPr>
          </a:p>
        </p:txBody>
      </p:sp>
      <p:grpSp>
        <p:nvGrpSpPr>
          <p:cNvPr id="75" name="Skupina 74">
            <a:extLst>
              <a:ext uri="{FF2B5EF4-FFF2-40B4-BE49-F238E27FC236}">
                <a16:creationId xmlns:a16="http://schemas.microsoft.com/office/drawing/2014/main" id="{FB67479E-FFD5-4B2E-93CA-9EACBC585376}"/>
              </a:ext>
            </a:extLst>
          </p:cNvPr>
          <p:cNvGrpSpPr/>
          <p:nvPr/>
        </p:nvGrpSpPr>
        <p:grpSpPr>
          <a:xfrm>
            <a:off x="318688" y="6622564"/>
            <a:ext cx="2394764" cy="1937484"/>
            <a:chOff x="1142824" y="900807"/>
            <a:chExt cx="4665038" cy="3171128"/>
          </a:xfrm>
        </p:grpSpPr>
        <p:sp>
          <p:nvSpPr>
            <p:cNvPr id="76" name="TextovéPole 75">
              <a:extLst>
                <a:ext uri="{FF2B5EF4-FFF2-40B4-BE49-F238E27FC236}">
                  <a16:creationId xmlns:a16="http://schemas.microsoft.com/office/drawing/2014/main" id="{E57C032B-2736-4B3B-BC79-46E951631F45}"/>
                </a:ext>
              </a:extLst>
            </p:cNvPr>
            <p:cNvSpPr txBox="1"/>
            <p:nvPr/>
          </p:nvSpPr>
          <p:spPr>
            <a:xfrm rot="19340908">
              <a:off x="2682411" y="940926"/>
              <a:ext cx="2342758" cy="4533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200" dirty="0"/>
                <a:t>mechorosty</a:t>
              </a:r>
            </a:p>
          </p:txBody>
        </p:sp>
        <p:sp>
          <p:nvSpPr>
            <p:cNvPr id="77" name="TextovéPole 76">
              <a:extLst>
                <a:ext uri="{FF2B5EF4-FFF2-40B4-BE49-F238E27FC236}">
                  <a16:creationId xmlns:a16="http://schemas.microsoft.com/office/drawing/2014/main" id="{3EDA5BCF-CDCE-4505-AD96-16038869A70B}"/>
                </a:ext>
              </a:extLst>
            </p:cNvPr>
            <p:cNvSpPr txBox="1"/>
            <p:nvPr/>
          </p:nvSpPr>
          <p:spPr>
            <a:xfrm rot="19340908">
              <a:off x="1142824" y="900807"/>
              <a:ext cx="2342758" cy="4533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200" dirty="0"/>
                <a:t>ruduchy</a:t>
              </a:r>
            </a:p>
          </p:txBody>
        </p:sp>
        <p:sp>
          <p:nvSpPr>
            <p:cNvPr id="78" name="TextovéPole 77">
              <a:extLst>
                <a:ext uri="{FF2B5EF4-FFF2-40B4-BE49-F238E27FC236}">
                  <a16:creationId xmlns:a16="http://schemas.microsoft.com/office/drawing/2014/main" id="{116D55DA-33D6-4EC5-99AF-CFC4AEACF671}"/>
                </a:ext>
              </a:extLst>
            </p:cNvPr>
            <p:cNvSpPr txBox="1"/>
            <p:nvPr/>
          </p:nvSpPr>
          <p:spPr>
            <a:xfrm rot="19340908">
              <a:off x="1900380" y="993442"/>
              <a:ext cx="2008850" cy="4533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200" dirty="0"/>
                <a:t>zelené řasy</a:t>
              </a:r>
            </a:p>
          </p:txBody>
        </p:sp>
        <p:sp>
          <p:nvSpPr>
            <p:cNvPr id="79" name="TextovéPole 78">
              <a:extLst>
                <a:ext uri="{FF2B5EF4-FFF2-40B4-BE49-F238E27FC236}">
                  <a16:creationId xmlns:a16="http://schemas.microsoft.com/office/drawing/2014/main" id="{4FB9F085-E9DF-47AC-8D02-8CFB35942F95}"/>
                </a:ext>
              </a:extLst>
            </p:cNvPr>
            <p:cNvSpPr txBox="1"/>
            <p:nvPr/>
          </p:nvSpPr>
          <p:spPr>
            <a:xfrm rot="19340908">
              <a:off x="3465104" y="965620"/>
              <a:ext cx="2342758" cy="4533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200" dirty="0"/>
                <a:t>jehličnany</a:t>
              </a:r>
            </a:p>
          </p:txBody>
        </p:sp>
        <p:grpSp>
          <p:nvGrpSpPr>
            <p:cNvPr id="80" name="Skupina 79">
              <a:extLst>
                <a:ext uri="{FF2B5EF4-FFF2-40B4-BE49-F238E27FC236}">
                  <a16:creationId xmlns:a16="http://schemas.microsoft.com/office/drawing/2014/main" id="{1315B1B6-7871-4D78-8175-9E8DA7829737}"/>
                </a:ext>
              </a:extLst>
            </p:cNvPr>
            <p:cNvGrpSpPr/>
            <p:nvPr/>
          </p:nvGrpSpPr>
          <p:grpSpPr>
            <a:xfrm>
              <a:off x="1616785" y="1793294"/>
              <a:ext cx="2251243" cy="2278641"/>
              <a:chOff x="6623163" y="515131"/>
              <a:chExt cx="1996071" cy="2191145"/>
            </a:xfrm>
          </p:grpSpPr>
          <p:cxnSp>
            <p:nvCxnSpPr>
              <p:cNvPr id="81" name="Přímá spojnice 80">
                <a:extLst>
                  <a:ext uri="{FF2B5EF4-FFF2-40B4-BE49-F238E27FC236}">
                    <a16:creationId xmlns:a16="http://schemas.microsoft.com/office/drawing/2014/main" id="{D4BF7706-F340-4859-80AA-E968293B76E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90093" y="533209"/>
                <a:ext cx="0" cy="1139329"/>
              </a:xfrm>
              <a:prstGeom prst="line">
                <a:avLst/>
              </a:prstGeom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Přímá spojnice 81">
                <a:extLst>
                  <a:ext uri="{FF2B5EF4-FFF2-40B4-BE49-F238E27FC236}">
                    <a16:creationId xmlns:a16="http://schemas.microsoft.com/office/drawing/2014/main" id="{67212886-23F3-4805-9E1A-6057F387E96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619234" y="570495"/>
                <a:ext cx="0" cy="582717"/>
              </a:xfrm>
              <a:prstGeom prst="line">
                <a:avLst/>
              </a:prstGeom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Přímá spojnice 82">
                <a:extLst>
                  <a:ext uri="{FF2B5EF4-FFF2-40B4-BE49-F238E27FC236}">
                    <a16:creationId xmlns:a16="http://schemas.microsoft.com/office/drawing/2014/main" id="{0C0E2843-1FAC-4E01-BA11-0BFA8A055CE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80050" y="553678"/>
                <a:ext cx="0" cy="582717"/>
              </a:xfrm>
              <a:prstGeom prst="line">
                <a:avLst/>
              </a:prstGeom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Přímá spojnice 83">
                <a:extLst>
                  <a:ext uri="{FF2B5EF4-FFF2-40B4-BE49-F238E27FC236}">
                    <a16:creationId xmlns:a16="http://schemas.microsoft.com/office/drawing/2014/main" id="{EBCEE984-F64A-4C29-9F1E-B0A3F5B268F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630843" y="515131"/>
                <a:ext cx="0" cy="1634618"/>
              </a:xfrm>
              <a:prstGeom prst="line">
                <a:avLst/>
              </a:prstGeom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Přímá spojnice 84">
                <a:extLst>
                  <a:ext uri="{FF2B5EF4-FFF2-40B4-BE49-F238E27FC236}">
                    <a16:creationId xmlns:a16="http://schemas.microsoft.com/office/drawing/2014/main" id="{AB8B4EBF-8B77-48A5-9049-E455AF2EB32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55620" y="1136395"/>
                <a:ext cx="763614" cy="16816"/>
              </a:xfrm>
              <a:prstGeom prst="line">
                <a:avLst/>
              </a:prstGeom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Přímá spojnice 85">
                <a:extLst>
                  <a:ext uri="{FF2B5EF4-FFF2-40B4-BE49-F238E27FC236}">
                    <a16:creationId xmlns:a16="http://schemas.microsoft.com/office/drawing/2014/main" id="{200D8DC2-CA36-4BF9-A011-D1E9A5756E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10005" y="1136395"/>
                <a:ext cx="0" cy="536143"/>
              </a:xfrm>
              <a:prstGeom prst="line">
                <a:avLst/>
              </a:prstGeom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Přímá spojnice 86">
                <a:extLst>
                  <a:ext uri="{FF2B5EF4-FFF2-40B4-BE49-F238E27FC236}">
                    <a16:creationId xmlns:a16="http://schemas.microsoft.com/office/drawing/2014/main" id="{5FF11930-1050-49B6-B6A0-B4CBE39D7B7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90093" y="1672538"/>
                <a:ext cx="1019912" cy="0"/>
              </a:xfrm>
              <a:prstGeom prst="line">
                <a:avLst/>
              </a:prstGeom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Přímá spojnice 87">
                <a:extLst>
                  <a:ext uri="{FF2B5EF4-FFF2-40B4-BE49-F238E27FC236}">
                    <a16:creationId xmlns:a16="http://schemas.microsoft.com/office/drawing/2014/main" id="{45701E14-E6E3-4B58-AC6E-B2FBA3AA892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623163" y="2149748"/>
                <a:ext cx="1245463" cy="5028"/>
              </a:xfrm>
              <a:prstGeom prst="line">
                <a:avLst/>
              </a:prstGeom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Přímá spojnice 88">
                <a:extLst>
                  <a:ext uri="{FF2B5EF4-FFF2-40B4-BE49-F238E27FC236}">
                    <a16:creationId xmlns:a16="http://schemas.microsoft.com/office/drawing/2014/main" id="{6791DE33-57CC-467A-ADC9-F61662E2913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67855" y="1672538"/>
                <a:ext cx="0" cy="490572"/>
              </a:xfrm>
              <a:prstGeom prst="line">
                <a:avLst/>
              </a:prstGeom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Přímá spojnice 89">
                <a:extLst>
                  <a:ext uri="{FF2B5EF4-FFF2-40B4-BE49-F238E27FC236}">
                    <a16:creationId xmlns:a16="http://schemas.microsoft.com/office/drawing/2014/main" id="{B32A5440-25E8-429D-A1FD-A71BB931B43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410832" y="2170133"/>
                <a:ext cx="0" cy="536143"/>
              </a:xfrm>
              <a:prstGeom prst="line">
                <a:avLst/>
              </a:prstGeom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1" name="TextovéPole 90">
            <a:extLst>
              <a:ext uri="{FF2B5EF4-FFF2-40B4-BE49-F238E27FC236}">
                <a16:creationId xmlns:a16="http://schemas.microsoft.com/office/drawing/2014/main" id="{9BF7FC6B-7BDB-4759-96EA-955471D795F8}"/>
              </a:ext>
            </a:extLst>
          </p:cNvPr>
          <p:cNvSpPr txBox="1"/>
          <p:nvPr/>
        </p:nvSpPr>
        <p:spPr>
          <a:xfrm>
            <a:off x="2660230" y="6933742"/>
            <a:ext cx="392216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b="1" dirty="0">
                <a:ln w="0"/>
              </a:rPr>
              <a:t>6. Vyberte správné tvrzení:</a:t>
            </a:r>
          </a:p>
          <a:p>
            <a:pPr marL="342900" indent="-342900">
              <a:buFont typeface="+mj-lt"/>
              <a:buAutoNum type="alphaLcParenR"/>
            </a:pPr>
            <a:r>
              <a:rPr lang="cs-CZ" sz="1200" b="1" dirty="0">
                <a:ln w="0"/>
              </a:rPr>
              <a:t>Všechny skupiny jsou stejně pokročilé, protože se vyvíjely stejně dlouho ze společného předka.</a:t>
            </a:r>
          </a:p>
          <a:p>
            <a:pPr marL="342900" indent="-342900">
              <a:buFont typeface="+mj-lt"/>
              <a:buAutoNum type="alphaLcParenR"/>
            </a:pPr>
            <a:r>
              <a:rPr lang="cs-CZ" sz="1200" dirty="0">
                <a:ln w="0"/>
              </a:rPr>
              <a:t>Ruduchy jsou nejprimitivnější, protože jsou nejstarší.</a:t>
            </a:r>
          </a:p>
          <a:p>
            <a:pPr marL="342900" indent="-342900">
              <a:buFont typeface="+mj-lt"/>
              <a:buAutoNum type="alphaLcParenR"/>
            </a:pPr>
            <a:r>
              <a:rPr lang="cs-CZ" sz="1200" dirty="0">
                <a:ln w="0"/>
              </a:rPr>
              <a:t>Zelené řasy jsou příbuznější mechorostům než jehličnanům, protože se na stromě nachází těsně vedle sebe. </a:t>
            </a:r>
          </a:p>
          <a:p>
            <a:pPr marL="342900" indent="-342900">
              <a:buFont typeface="+mj-lt"/>
              <a:buAutoNum type="alphaLcParenR"/>
            </a:pPr>
            <a:r>
              <a:rPr lang="cs-CZ" sz="1200" dirty="0">
                <a:ln w="0"/>
              </a:rPr>
              <a:t>Zelené řasy a ruduchy jsou nejpříbuznější, protože vypadají podobně.</a:t>
            </a:r>
          </a:p>
        </p:txBody>
      </p:sp>
      <p:grpSp>
        <p:nvGrpSpPr>
          <p:cNvPr id="149" name="Skupina 148">
            <a:extLst>
              <a:ext uri="{FF2B5EF4-FFF2-40B4-BE49-F238E27FC236}">
                <a16:creationId xmlns:a16="http://schemas.microsoft.com/office/drawing/2014/main" id="{64A6E2B0-521A-4AD6-B5B9-C584586D530E}"/>
              </a:ext>
            </a:extLst>
          </p:cNvPr>
          <p:cNvGrpSpPr/>
          <p:nvPr/>
        </p:nvGrpSpPr>
        <p:grpSpPr>
          <a:xfrm>
            <a:off x="511773" y="730854"/>
            <a:ext cx="2161053" cy="1813719"/>
            <a:chOff x="3300416" y="3019899"/>
            <a:chExt cx="3335537" cy="2521176"/>
          </a:xfrm>
        </p:grpSpPr>
        <p:sp>
          <p:nvSpPr>
            <p:cNvPr id="150" name="TextovéPole 149">
              <a:extLst>
                <a:ext uri="{FF2B5EF4-FFF2-40B4-BE49-F238E27FC236}">
                  <a16:creationId xmlns:a16="http://schemas.microsoft.com/office/drawing/2014/main" id="{17B48C8B-EEE1-41A5-A6BB-0FC3E06BBDFB}"/>
                </a:ext>
              </a:extLst>
            </p:cNvPr>
            <p:cNvSpPr txBox="1"/>
            <p:nvPr/>
          </p:nvSpPr>
          <p:spPr>
            <a:xfrm rot="19340908">
              <a:off x="3300416" y="3067079"/>
              <a:ext cx="1580137" cy="3850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200" dirty="0"/>
                <a:t>ještěrka</a:t>
              </a:r>
            </a:p>
          </p:txBody>
        </p:sp>
        <p:sp>
          <p:nvSpPr>
            <p:cNvPr id="151" name="TextovéPole 150">
              <a:extLst>
                <a:ext uri="{FF2B5EF4-FFF2-40B4-BE49-F238E27FC236}">
                  <a16:creationId xmlns:a16="http://schemas.microsoft.com/office/drawing/2014/main" id="{2F5058C9-1A6C-42AF-87F5-E28A75AE5F52}"/>
                </a:ext>
              </a:extLst>
            </p:cNvPr>
            <p:cNvSpPr txBox="1"/>
            <p:nvPr/>
          </p:nvSpPr>
          <p:spPr>
            <a:xfrm rot="19340908">
              <a:off x="3879504" y="3057891"/>
              <a:ext cx="1580137" cy="3850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200" dirty="0"/>
                <a:t>krokodýl</a:t>
              </a:r>
            </a:p>
          </p:txBody>
        </p:sp>
        <p:sp>
          <p:nvSpPr>
            <p:cNvPr id="152" name="TextovéPole 151">
              <a:extLst>
                <a:ext uri="{FF2B5EF4-FFF2-40B4-BE49-F238E27FC236}">
                  <a16:creationId xmlns:a16="http://schemas.microsoft.com/office/drawing/2014/main" id="{E5ED0DC8-C39B-41EB-80DF-F3BDB0F4FA5E}"/>
                </a:ext>
              </a:extLst>
            </p:cNvPr>
            <p:cNvSpPr txBox="1"/>
            <p:nvPr/>
          </p:nvSpPr>
          <p:spPr>
            <a:xfrm rot="19340908">
              <a:off x="5055816" y="3067077"/>
              <a:ext cx="1580137" cy="3850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200" dirty="0"/>
                <a:t>kachna</a:t>
              </a:r>
            </a:p>
          </p:txBody>
        </p:sp>
        <p:sp>
          <p:nvSpPr>
            <p:cNvPr id="153" name="TextovéPole 152">
              <a:extLst>
                <a:ext uri="{FF2B5EF4-FFF2-40B4-BE49-F238E27FC236}">
                  <a16:creationId xmlns:a16="http://schemas.microsoft.com/office/drawing/2014/main" id="{156D13AE-70B1-4647-9C0B-26B07ED8831A}"/>
                </a:ext>
              </a:extLst>
            </p:cNvPr>
            <p:cNvSpPr txBox="1"/>
            <p:nvPr/>
          </p:nvSpPr>
          <p:spPr>
            <a:xfrm rot="19340908">
              <a:off x="4446348" y="3019899"/>
              <a:ext cx="1820170" cy="3850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200" dirty="0"/>
                <a:t>Tyranosaurus</a:t>
              </a:r>
            </a:p>
          </p:txBody>
        </p:sp>
        <p:grpSp>
          <p:nvGrpSpPr>
            <p:cNvPr id="154" name="Skupina 153">
              <a:extLst>
                <a:ext uri="{FF2B5EF4-FFF2-40B4-BE49-F238E27FC236}">
                  <a16:creationId xmlns:a16="http://schemas.microsoft.com/office/drawing/2014/main" id="{2C417E61-7345-4E0C-9F1C-890AE04694CE}"/>
                </a:ext>
              </a:extLst>
            </p:cNvPr>
            <p:cNvGrpSpPr/>
            <p:nvPr/>
          </p:nvGrpSpPr>
          <p:grpSpPr>
            <a:xfrm>
              <a:off x="3607057" y="3718338"/>
              <a:ext cx="1740194" cy="1822737"/>
              <a:chOff x="6623163" y="515131"/>
              <a:chExt cx="1996071" cy="2191145"/>
            </a:xfrm>
          </p:grpSpPr>
          <p:cxnSp>
            <p:nvCxnSpPr>
              <p:cNvPr id="155" name="Přímá spojnice 154">
                <a:extLst>
                  <a:ext uri="{FF2B5EF4-FFF2-40B4-BE49-F238E27FC236}">
                    <a16:creationId xmlns:a16="http://schemas.microsoft.com/office/drawing/2014/main" id="{47758466-D1A4-44EA-ACAB-83CD435FD20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90093" y="533209"/>
                <a:ext cx="0" cy="1139329"/>
              </a:xfrm>
              <a:prstGeom prst="line">
                <a:avLst/>
              </a:prstGeom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Přímá spojnice 155">
                <a:extLst>
                  <a:ext uri="{FF2B5EF4-FFF2-40B4-BE49-F238E27FC236}">
                    <a16:creationId xmlns:a16="http://schemas.microsoft.com/office/drawing/2014/main" id="{1EAAFDFC-5575-45AE-9AB3-50D116B11F7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619234" y="570495"/>
                <a:ext cx="0" cy="582717"/>
              </a:xfrm>
              <a:prstGeom prst="line">
                <a:avLst/>
              </a:prstGeom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Přímá spojnice 156">
                <a:extLst>
                  <a:ext uri="{FF2B5EF4-FFF2-40B4-BE49-F238E27FC236}">
                    <a16:creationId xmlns:a16="http://schemas.microsoft.com/office/drawing/2014/main" id="{6CC323C5-5E56-42FA-A221-38FBB336BF4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80050" y="553678"/>
                <a:ext cx="0" cy="582717"/>
              </a:xfrm>
              <a:prstGeom prst="line">
                <a:avLst/>
              </a:prstGeom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Přímá spojnice 157">
                <a:extLst>
                  <a:ext uri="{FF2B5EF4-FFF2-40B4-BE49-F238E27FC236}">
                    <a16:creationId xmlns:a16="http://schemas.microsoft.com/office/drawing/2014/main" id="{283198B1-5DBE-4F2A-AEF3-4679492A55C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630843" y="515131"/>
                <a:ext cx="0" cy="1634618"/>
              </a:xfrm>
              <a:prstGeom prst="line">
                <a:avLst/>
              </a:prstGeom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" name="Přímá spojnice 158">
                <a:extLst>
                  <a:ext uri="{FF2B5EF4-FFF2-40B4-BE49-F238E27FC236}">
                    <a16:creationId xmlns:a16="http://schemas.microsoft.com/office/drawing/2014/main" id="{EC540AB2-9FF8-4A53-AF53-D5833C5D12E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55620" y="1136395"/>
                <a:ext cx="763614" cy="16816"/>
              </a:xfrm>
              <a:prstGeom prst="line">
                <a:avLst/>
              </a:prstGeom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Přímá spojnice 159">
                <a:extLst>
                  <a:ext uri="{FF2B5EF4-FFF2-40B4-BE49-F238E27FC236}">
                    <a16:creationId xmlns:a16="http://schemas.microsoft.com/office/drawing/2014/main" id="{1B441FE1-2BF5-4864-8585-6187C82BED4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10005" y="1136395"/>
                <a:ext cx="0" cy="536143"/>
              </a:xfrm>
              <a:prstGeom prst="line">
                <a:avLst/>
              </a:prstGeom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Přímá spojnice 160">
                <a:extLst>
                  <a:ext uri="{FF2B5EF4-FFF2-40B4-BE49-F238E27FC236}">
                    <a16:creationId xmlns:a16="http://schemas.microsoft.com/office/drawing/2014/main" id="{0A31BC69-2666-4E3E-8E26-99808B5A4E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90093" y="1672538"/>
                <a:ext cx="1019912" cy="0"/>
              </a:xfrm>
              <a:prstGeom prst="line">
                <a:avLst/>
              </a:prstGeom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Přímá spojnice 161">
                <a:extLst>
                  <a:ext uri="{FF2B5EF4-FFF2-40B4-BE49-F238E27FC236}">
                    <a16:creationId xmlns:a16="http://schemas.microsoft.com/office/drawing/2014/main" id="{D7F44B2A-863F-44ED-914B-12E38BC3A9B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623163" y="2149748"/>
                <a:ext cx="1245463" cy="5028"/>
              </a:xfrm>
              <a:prstGeom prst="line">
                <a:avLst/>
              </a:prstGeom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3" name="Přímá spojnice 162">
                <a:extLst>
                  <a:ext uri="{FF2B5EF4-FFF2-40B4-BE49-F238E27FC236}">
                    <a16:creationId xmlns:a16="http://schemas.microsoft.com/office/drawing/2014/main" id="{23724FFB-5938-48FE-82E4-04832F1B65C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67855" y="1672538"/>
                <a:ext cx="0" cy="490572"/>
              </a:xfrm>
              <a:prstGeom prst="line">
                <a:avLst/>
              </a:prstGeom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" name="Přímá spojnice 163">
                <a:extLst>
                  <a:ext uri="{FF2B5EF4-FFF2-40B4-BE49-F238E27FC236}">
                    <a16:creationId xmlns:a16="http://schemas.microsoft.com/office/drawing/2014/main" id="{58896ACB-7318-4911-9EC1-C5AD880A3C8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410832" y="2170133"/>
                <a:ext cx="0" cy="536143"/>
              </a:xfrm>
              <a:prstGeom prst="line">
                <a:avLst/>
              </a:prstGeom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65" name="TextovéPole 164">
            <a:extLst>
              <a:ext uri="{FF2B5EF4-FFF2-40B4-BE49-F238E27FC236}">
                <a16:creationId xmlns:a16="http://schemas.microsoft.com/office/drawing/2014/main" id="{A66EE26F-61F3-4A4D-BE70-296486220BDC}"/>
              </a:ext>
            </a:extLst>
          </p:cNvPr>
          <p:cNvSpPr txBox="1"/>
          <p:nvPr/>
        </p:nvSpPr>
        <p:spPr>
          <a:xfrm>
            <a:off x="2672826" y="998330"/>
            <a:ext cx="39427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b="1" dirty="0">
                <a:ln w="0"/>
              </a:rPr>
              <a:t>4. Vyberte správné tvrzení:</a:t>
            </a:r>
          </a:p>
          <a:p>
            <a:pPr marL="342900" indent="-342900">
              <a:buFont typeface="+mj-lt"/>
              <a:buAutoNum type="alphaLcParenR"/>
            </a:pPr>
            <a:r>
              <a:rPr lang="cs-CZ" sz="1200" dirty="0">
                <a:ln w="0"/>
              </a:rPr>
              <a:t>Krokodýl je blíže příbuzný ještěrce než kachně.</a:t>
            </a:r>
          </a:p>
          <a:p>
            <a:pPr marL="342900" indent="-342900">
              <a:buFont typeface="+mj-lt"/>
              <a:buAutoNum type="alphaLcParenR"/>
            </a:pPr>
            <a:r>
              <a:rPr lang="cs-CZ" sz="1200" b="1" dirty="0">
                <a:ln w="0"/>
              </a:rPr>
              <a:t>Krokodýl je blíže příbuzný kachně než ještěrce.</a:t>
            </a:r>
          </a:p>
          <a:p>
            <a:pPr marL="342900" indent="-342900">
              <a:buFont typeface="+mj-lt"/>
              <a:buAutoNum type="alphaLcParenR"/>
            </a:pPr>
            <a:r>
              <a:rPr lang="cs-CZ" sz="1200" dirty="0">
                <a:ln w="0"/>
              </a:rPr>
              <a:t>Krokodýl je stejně blízce příbuzný ještěrce i kachně.</a:t>
            </a:r>
          </a:p>
          <a:p>
            <a:pPr marL="342900" indent="-342900">
              <a:buFont typeface="+mj-lt"/>
              <a:buAutoNum type="alphaLcParenR"/>
            </a:pPr>
            <a:r>
              <a:rPr lang="cs-CZ" sz="1200" dirty="0">
                <a:ln w="0"/>
              </a:rPr>
              <a:t>Krokodýl je příbuzný ještěrce, ale ne kachně.</a:t>
            </a:r>
          </a:p>
          <a:p>
            <a:endParaRPr lang="cs-CZ" sz="1200" dirty="0">
              <a:ln w="0"/>
            </a:endParaRPr>
          </a:p>
        </p:txBody>
      </p:sp>
      <p:sp>
        <p:nvSpPr>
          <p:cNvPr id="92" name="Obdélník 91">
            <a:extLst>
              <a:ext uri="{FF2B5EF4-FFF2-40B4-BE49-F238E27FC236}">
                <a16:creationId xmlns:a16="http://schemas.microsoft.com/office/drawing/2014/main" id="{11BF4B52-14E9-4127-B2DF-968BD60A6E00}"/>
              </a:ext>
            </a:extLst>
          </p:cNvPr>
          <p:cNvSpPr/>
          <p:nvPr/>
        </p:nvSpPr>
        <p:spPr>
          <a:xfrm>
            <a:off x="1885044" y="2102506"/>
            <a:ext cx="469734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cs-CZ" sz="1200" b="1" dirty="0">
                <a:ln w="0"/>
              </a:rPr>
              <a:t>Zdůvodnění</a:t>
            </a:r>
            <a:r>
              <a:rPr lang="cs-CZ" sz="1200" dirty="0">
                <a:ln w="0"/>
              </a:rPr>
              <a:t>: Krokodýl je blíže příbuzný kachně, protože spolu sdílí posledního společného předka, který žil později, než poslední společný předek krokodýla a ještěrky. Příbuznost nelze odhadovat z vnější podobností druhů, ani z blízkosti popisek na evolučním stromu (větve lze otočit v uzlech bez změny významu).</a:t>
            </a:r>
          </a:p>
        </p:txBody>
      </p:sp>
      <p:sp>
        <p:nvSpPr>
          <p:cNvPr id="93" name="Obdélník 92">
            <a:extLst>
              <a:ext uri="{FF2B5EF4-FFF2-40B4-BE49-F238E27FC236}">
                <a16:creationId xmlns:a16="http://schemas.microsoft.com/office/drawing/2014/main" id="{4A3F90DE-A207-41C2-A144-861E449DDDD6}"/>
              </a:ext>
            </a:extLst>
          </p:cNvPr>
          <p:cNvSpPr/>
          <p:nvPr/>
        </p:nvSpPr>
        <p:spPr>
          <a:xfrm>
            <a:off x="1885044" y="5196362"/>
            <a:ext cx="469734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cs-CZ" sz="1200" b="1" dirty="0">
                <a:ln w="0"/>
              </a:rPr>
              <a:t>Zdůvodnění</a:t>
            </a:r>
            <a:r>
              <a:rPr lang="cs-CZ" sz="1200" dirty="0">
                <a:ln w="0"/>
              </a:rPr>
              <a:t>: Předek všech zobrazených druhů se nachází v místě nejspodnějšího uzle. Známe-li jeho znaky, tak můžeme „vystopovat“ cestu k lachtanovi a zjistit, jak se dané znaky měnily. Konkrétně se dlouhý ocas přeměnil na krátký a končetiny k běhání se přeměnily na ploutve. Ušní boltce zůstaly u lachtana zachovány (na rozdíl od tuleně).</a:t>
            </a:r>
          </a:p>
        </p:txBody>
      </p:sp>
      <p:sp>
        <p:nvSpPr>
          <p:cNvPr id="94" name="Obdélník 93">
            <a:extLst>
              <a:ext uri="{FF2B5EF4-FFF2-40B4-BE49-F238E27FC236}">
                <a16:creationId xmlns:a16="http://schemas.microsoft.com/office/drawing/2014/main" id="{AE8601AE-4800-4BDE-95ED-910EDD693D9A}"/>
              </a:ext>
            </a:extLst>
          </p:cNvPr>
          <p:cNvSpPr/>
          <p:nvPr/>
        </p:nvSpPr>
        <p:spPr>
          <a:xfrm>
            <a:off x="1884947" y="8655686"/>
            <a:ext cx="469744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cs-CZ" sz="1200" b="1" dirty="0">
                <a:ln w="0"/>
              </a:rPr>
              <a:t>Zdůvodnění</a:t>
            </a:r>
            <a:r>
              <a:rPr lang="cs-CZ" sz="1200" dirty="0">
                <a:ln w="0"/>
              </a:rPr>
              <a:t>: Koncové větve představují současné druhy (skupiny), které se všechny vyvíjely stejně dlouho ze společného předka, žádný druh není nejprimitivnější ani nejstarší. Příbuznost nelze odhadovat z vnější podobností druhů, ani z blízkosti popisek na evolučním stromu (větve lze otočit v uzlech bez změny významu).  </a:t>
            </a:r>
          </a:p>
        </p:txBody>
      </p:sp>
    </p:spTree>
    <p:extLst>
      <p:ext uri="{BB962C8B-B14F-4D97-AF65-F5344CB8AC3E}">
        <p14:creationId xmlns:p14="http://schemas.microsoft.com/office/powerpoint/2010/main" val="1884329598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Moti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714</TotalTime>
  <Words>1563</Words>
  <Application>Microsoft Office PowerPoint</Application>
  <PresentationFormat>A4 (210 × 297 mm)</PresentationFormat>
  <Paragraphs>180</Paragraphs>
  <Slides>6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Motiv Office</vt:lpstr>
      <vt:lpstr>Čtvrtá část výukového bloku: interpretace evolučních stromů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Koupilová Klára</dc:creator>
  <cp:lastModifiedBy> </cp:lastModifiedBy>
  <cp:revision>59</cp:revision>
  <dcterms:created xsi:type="dcterms:W3CDTF">2017-11-28T15:02:21Z</dcterms:created>
  <dcterms:modified xsi:type="dcterms:W3CDTF">2019-06-11T16:19:27Z</dcterms:modified>
</cp:coreProperties>
</file>